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5" r:id="rId17"/>
    <p:sldId id="271" r:id="rId18"/>
    <p:sldId id="286" r:id="rId19"/>
    <p:sldId id="287" r:id="rId20"/>
    <p:sldId id="274" r:id="rId21"/>
    <p:sldId id="275" r:id="rId22"/>
    <p:sldId id="276" r:id="rId23"/>
    <p:sldId id="277" r:id="rId24"/>
    <p:sldId id="278" r:id="rId25"/>
    <p:sldId id="279" r:id="rId26"/>
    <p:sldId id="280" r:id="rId27"/>
    <p:sldId id="281" r:id="rId28"/>
    <p:sldId id="282" r:id="rId29"/>
    <p:sldId id="283" r:id="rId30"/>
    <p:sldId id="288" r:id="rId31"/>
    <p:sldId id="284"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rgbClr val="002060"/>
                </a:solidFill>
              </a:defRPr>
            </a:pPr>
            <a:r>
              <a:rPr lang="ru-RU" dirty="0">
                <a:solidFill>
                  <a:srgbClr val="002060"/>
                </a:solidFill>
              </a:rPr>
              <a:t>Результаты теста учащихся</a:t>
            </a:r>
            <a:endParaRPr lang="en-US" dirty="0">
              <a:solidFill>
                <a:srgbClr val="002060"/>
              </a:solidFill>
            </a:endParaRPr>
          </a:p>
        </c:rich>
      </c:tx>
      <c:layout/>
    </c:title>
    <c:plotArea>
      <c:layout/>
      <c:pieChart>
        <c:varyColors val="1"/>
        <c:ser>
          <c:idx val="0"/>
          <c:order val="0"/>
          <c:tx>
            <c:strRef>
              <c:f>Лист1!$B$1</c:f>
              <c:strCache>
                <c:ptCount val="1"/>
                <c:pt idx="0">
                  <c:v>Значения Y</c:v>
                </c:pt>
              </c:strCache>
            </c:strRef>
          </c:tx>
          <c:dLbls>
            <c:dLbl>
              <c:idx val="0"/>
              <c:layout/>
              <c:tx>
                <c:rich>
                  <a:bodyPr/>
                  <a:lstStyle/>
                  <a:p>
                    <a:r>
                      <a:rPr lang="en-US"/>
                      <a:t>
31%</a:t>
                    </a:r>
                  </a:p>
                </c:rich>
              </c:tx>
              <c:showCatName val="1"/>
              <c:showPercent val="1"/>
            </c:dLbl>
            <c:dLbl>
              <c:idx val="1"/>
              <c:layout/>
              <c:tx>
                <c:rich>
                  <a:bodyPr/>
                  <a:lstStyle/>
                  <a:p>
                    <a:r>
                      <a:rPr lang="en-US"/>
                      <a:t>
60%</a:t>
                    </a:r>
                  </a:p>
                </c:rich>
              </c:tx>
              <c:showCatName val="1"/>
              <c:showPercent val="1"/>
            </c:dLbl>
            <c:dLbl>
              <c:idx val="2"/>
              <c:layout>
                <c:manualLayout>
                  <c:x val="4.2708889031147751E-2"/>
                  <c:y val="0.17262467191601005"/>
                </c:manualLayout>
              </c:layout>
              <c:tx>
                <c:rich>
                  <a:bodyPr/>
                  <a:lstStyle/>
                  <a:p>
                    <a:r>
                      <a:rPr lang="en-US"/>
                      <a:t>
9%</a:t>
                    </a:r>
                  </a:p>
                </c:rich>
              </c:tx>
              <c:showCatName val="1"/>
              <c:showPercent val="1"/>
            </c:dLbl>
            <c:showCatName val="1"/>
            <c:showPercent val="1"/>
          </c:dLbls>
          <c:cat>
            <c:numRef>
              <c:f>Лист1!$A$2:$A$4</c:f>
              <c:numCache>
                <c:formatCode>General</c:formatCode>
                <c:ptCount val="3"/>
                <c:pt idx="0">
                  <c:v>0.2</c:v>
                </c:pt>
                <c:pt idx="1">
                  <c:v>23.2</c:v>
                </c:pt>
                <c:pt idx="2">
                  <c:v>2.6</c:v>
                </c:pt>
              </c:numCache>
            </c:numRef>
          </c:cat>
          <c:val>
            <c:numRef>
              <c:f>Лист1!$B$2:$B$4</c:f>
              <c:numCache>
                <c:formatCode>dd/mmm</c:formatCode>
                <c:ptCount val="3"/>
                <c:pt idx="0" formatCode="General">
                  <c:v>2.7</c:v>
                </c:pt>
                <c:pt idx="1">
                  <c:v>5.2</c:v>
                </c:pt>
                <c:pt idx="2" formatCode="General">
                  <c:v>0.8</c:v>
                </c:pt>
              </c:numCache>
            </c:numRef>
          </c:val>
          <c:bubble3D val="1"/>
        </c:ser>
        <c:dLbls>
          <c:showCatName val="1"/>
          <c:showPercent val="1"/>
        </c:dLbls>
        <c:firstSliceAng val="0"/>
      </c:pieChart>
    </c:plotArea>
    <c:plotVisOnly val="1"/>
  </c:chart>
  <c:txPr>
    <a:bodyPr/>
    <a:lstStyle/>
    <a:p>
      <a:pPr>
        <a:defRPr sz="14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rgbClr val="002060"/>
                </a:solidFill>
              </a:defRPr>
            </a:pPr>
            <a:r>
              <a:rPr lang="ru-RU">
                <a:solidFill>
                  <a:srgbClr val="002060"/>
                </a:solidFill>
              </a:rPr>
              <a:t>Результаты теста родителей</a:t>
            </a:r>
            <a:endParaRPr lang="en-US">
              <a:solidFill>
                <a:srgbClr val="002060"/>
              </a:solidFill>
            </a:endParaRPr>
          </a:p>
        </c:rich>
      </c:tx>
      <c:layout/>
    </c:title>
    <c:plotArea>
      <c:layout/>
      <c:pieChart>
        <c:varyColors val="1"/>
        <c:ser>
          <c:idx val="0"/>
          <c:order val="0"/>
          <c:tx>
            <c:strRef>
              <c:f>'Лист1'!$B$1</c:f>
              <c:strCache>
                <c:ptCount val="1"/>
                <c:pt idx="0">
                  <c:v>Значения Y</c:v>
                </c:pt>
              </c:strCache>
            </c:strRef>
          </c:tx>
          <c:dLbls>
            <c:dLbl>
              <c:idx val="0"/>
              <c:layout>
                <c:manualLayout>
                  <c:x val="-5.610823037364232E-2"/>
                  <c:y val="0.17240064688883591"/>
                </c:manualLayout>
              </c:layout>
              <c:tx>
                <c:rich>
                  <a:bodyPr/>
                  <a:lstStyle/>
                  <a:p>
                    <a:r>
                      <a:rPr lang="en-US"/>
                      <a:t>
</a:t>
                    </a:r>
                    <a:r>
                      <a:rPr lang="ru-RU"/>
                      <a:t>10</a:t>
                    </a:r>
                    <a:r>
                      <a:rPr lang="en-US"/>
                      <a:t>%</a:t>
                    </a:r>
                  </a:p>
                </c:rich>
              </c:tx>
              <c:showPercent val="1"/>
            </c:dLbl>
            <c:dLbl>
              <c:idx val="1"/>
              <c:layout/>
              <c:tx>
                <c:rich>
                  <a:bodyPr/>
                  <a:lstStyle/>
                  <a:p>
                    <a:r>
                      <a:rPr lang="en-US"/>
                      <a:t>
</a:t>
                    </a:r>
                    <a:r>
                      <a:rPr lang="ru-RU"/>
                      <a:t>90</a:t>
                    </a:r>
                    <a:r>
                      <a:rPr lang="en-US"/>
                      <a:t>%</a:t>
                    </a:r>
                  </a:p>
                </c:rich>
              </c:tx>
              <c:showPercent val="1"/>
            </c:dLbl>
            <c:dLbl>
              <c:idx val="2"/>
              <c:delete val="1"/>
            </c:dLbl>
            <c:showPercent val="1"/>
          </c:dLbls>
          <c:cat>
            <c:numRef>
              <c:f>'Лист1'!$A$2:$A$4</c:f>
              <c:numCache>
                <c:formatCode>General</c:formatCode>
                <c:ptCount val="3"/>
                <c:pt idx="0">
                  <c:v>0.2</c:v>
                </c:pt>
                <c:pt idx="1">
                  <c:v>23.2</c:v>
                </c:pt>
                <c:pt idx="2">
                  <c:v>2.6</c:v>
                </c:pt>
              </c:numCache>
            </c:numRef>
          </c:cat>
          <c:val>
            <c:numRef>
              <c:f>'Лист1'!$B$2:$B$4</c:f>
              <c:numCache>
                <c:formatCode>0%</c:formatCode>
                <c:ptCount val="3"/>
                <c:pt idx="0">
                  <c:v>0.1</c:v>
                </c:pt>
                <c:pt idx="1">
                  <c:v>0.9</c:v>
                </c:pt>
                <c:pt idx="2" formatCode="General">
                  <c:v>0</c:v>
                </c:pt>
              </c:numCache>
            </c:numRef>
          </c:val>
          <c:bubble3D val="1"/>
        </c:ser>
        <c:dLbls>
          <c:showPercent val="1"/>
        </c:dLbls>
        <c:firstSliceAng val="0"/>
      </c:pieChart>
    </c:plotArea>
    <c:plotVisOnly val="1"/>
  </c:chart>
  <c:txPr>
    <a:bodyPr/>
    <a:lstStyle/>
    <a:p>
      <a:pPr>
        <a:defRPr sz="14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rgbClr val="002060"/>
                </a:solidFill>
              </a:defRPr>
            </a:pPr>
            <a:r>
              <a:rPr lang="ru-RU">
                <a:solidFill>
                  <a:srgbClr val="002060"/>
                </a:solidFill>
              </a:rPr>
              <a:t>Результаты теста учителей</a:t>
            </a:r>
            <a:endParaRPr lang="en-US">
              <a:solidFill>
                <a:srgbClr val="002060"/>
              </a:solidFill>
            </a:endParaRPr>
          </a:p>
        </c:rich>
      </c:tx>
      <c:layout/>
    </c:title>
    <c:plotArea>
      <c:layout/>
      <c:pieChart>
        <c:varyColors val="1"/>
        <c:ser>
          <c:idx val="0"/>
          <c:order val="0"/>
          <c:tx>
            <c:strRef>
              <c:f>Лист1!$B$1</c:f>
              <c:strCache>
                <c:ptCount val="1"/>
                <c:pt idx="0">
                  <c:v>Значения Y</c:v>
                </c:pt>
              </c:strCache>
            </c:strRef>
          </c:tx>
          <c:dLbls>
            <c:dLbl>
              <c:idx val="0"/>
              <c:layout/>
              <c:tx>
                <c:rich>
                  <a:bodyPr/>
                  <a:lstStyle/>
                  <a:p>
                    <a:r>
                      <a:rPr lang="en-US"/>
                      <a:t>
</a:t>
                    </a:r>
                  </a:p>
                </c:rich>
              </c:tx>
              <c:showPercent val="1"/>
            </c:dLbl>
            <c:dLbl>
              <c:idx val="1"/>
              <c:layout/>
              <c:tx>
                <c:rich>
                  <a:bodyPr/>
                  <a:lstStyle/>
                  <a:p>
                    <a:r>
                      <a:rPr lang="en-US"/>
                      <a:t>
</a:t>
                    </a:r>
                    <a:r>
                      <a:rPr lang="ru-RU"/>
                      <a:t>100</a:t>
                    </a:r>
                    <a:r>
                      <a:rPr lang="en-US"/>
                      <a:t>%</a:t>
                    </a:r>
                  </a:p>
                </c:rich>
              </c:tx>
              <c:showPercent val="1"/>
            </c:dLbl>
            <c:dLbl>
              <c:idx val="2"/>
              <c:delete val="1"/>
            </c:dLbl>
            <c:showPercent val="1"/>
          </c:dLbls>
          <c:cat>
            <c:numRef>
              <c:f>Лист1!$A$2:$A$4</c:f>
              <c:numCache>
                <c:formatCode>General</c:formatCode>
                <c:ptCount val="3"/>
                <c:pt idx="0">
                  <c:v>0.2</c:v>
                </c:pt>
                <c:pt idx="1">
                  <c:v>23.2</c:v>
                </c:pt>
                <c:pt idx="2">
                  <c:v>2.6</c:v>
                </c:pt>
              </c:numCache>
            </c:numRef>
          </c:cat>
          <c:val>
            <c:numRef>
              <c:f>Лист1!$B$2:$B$4</c:f>
              <c:numCache>
                <c:formatCode>0%</c:formatCode>
                <c:ptCount val="3"/>
                <c:pt idx="0">
                  <c:v>0</c:v>
                </c:pt>
                <c:pt idx="1">
                  <c:v>1</c:v>
                </c:pt>
                <c:pt idx="2" formatCode="General">
                  <c:v>0</c:v>
                </c:pt>
              </c:numCache>
            </c:numRef>
          </c:val>
          <c:bubble3D val="1"/>
        </c:ser>
        <c:dLbls>
          <c:showPercent val="1"/>
        </c:dLbls>
        <c:firstSliceAng val="0"/>
      </c:pieChart>
    </c:plotArea>
    <c:plotVisOnly val="1"/>
  </c:chart>
  <c:txPr>
    <a:bodyPr/>
    <a:lstStyle/>
    <a:p>
      <a:pPr>
        <a:defRPr sz="14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E4E1F-F37B-4BF2-B41D-6BEFF2D042B7}" type="datetimeFigureOut">
              <a:rPr lang="ru-RU" smtClean="0"/>
              <a:pPr/>
              <a:t>15.11.2016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70C5F-BFEE-4747-BAF5-F791F2E4D31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3870C5F-BFEE-4747-BAF5-F791F2E4D31E}"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FAD08A-104A-43BA-A081-40BCBB7ADB15}" type="datetimeFigureOut">
              <a:rPr lang="ru-RU" smtClean="0"/>
              <a:pPr/>
              <a:t>15.11.2016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70D64A-53B4-491F-B490-2545BB50CF0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AD08A-104A-43BA-A081-40BCBB7ADB15}" type="datetimeFigureOut">
              <a:rPr lang="ru-RU" smtClean="0"/>
              <a:pPr/>
              <a:t>15.11.2016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0D64A-53B4-491F-B490-2545BB50CF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412776"/>
            <a:ext cx="9073008" cy="2160240"/>
          </a:xfrm>
        </p:spPr>
        <p:txBody>
          <a:bodyPr>
            <a:noAutofit/>
          </a:bodyPr>
          <a:lstStyle/>
          <a:p>
            <a:r>
              <a:rPr lang="ru-RU" sz="7600" b="1" i="1" dirty="0" smtClean="0">
                <a:solidFill>
                  <a:srgbClr val="002060"/>
                </a:solidFill>
                <a:latin typeface="+mn-lt"/>
              </a:rPr>
              <a:t>Добрым людям –  </a:t>
            </a:r>
            <a:br>
              <a:rPr lang="ru-RU" sz="7600" b="1" i="1" dirty="0" smtClean="0">
                <a:solidFill>
                  <a:srgbClr val="002060"/>
                </a:solidFill>
                <a:latin typeface="+mn-lt"/>
              </a:rPr>
            </a:br>
            <a:r>
              <a:rPr lang="ru-RU" sz="7600" b="1" i="1" dirty="0" smtClean="0">
                <a:solidFill>
                  <a:srgbClr val="002060"/>
                </a:solidFill>
                <a:latin typeface="+mn-lt"/>
              </a:rPr>
              <a:t>добрый день!</a:t>
            </a:r>
            <a:endParaRPr lang="ru-RU" sz="7600" b="1" i="1" dirty="0">
              <a:solidFill>
                <a:srgbClr val="00206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Documents and Settings\Марина\Рабочий стол\сп.JPG"/>
          <p:cNvPicPr>
            <a:picLocks noChangeAspect="1" noChangeArrowheads="1"/>
          </p:cNvPicPr>
          <p:nvPr/>
        </p:nvPicPr>
        <p:blipFill>
          <a:blip r:embed="rId2" cstate="print"/>
          <a:srcRect/>
          <a:stretch>
            <a:fillRect/>
          </a:stretch>
        </p:blipFill>
        <p:spPr bwMode="auto">
          <a:xfrm>
            <a:off x="611560" y="1988840"/>
            <a:ext cx="2808313" cy="4464496"/>
          </a:xfrm>
          <a:prstGeom prst="rect">
            <a:avLst/>
          </a:prstGeom>
          <a:noFill/>
        </p:spPr>
      </p:pic>
      <p:sp>
        <p:nvSpPr>
          <p:cNvPr id="2" name="Заголовок 1"/>
          <p:cNvSpPr>
            <a:spLocks noGrp="1"/>
          </p:cNvSpPr>
          <p:nvPr>
            <p:ph type="title"/>
          </p:nvPr>
        </p:nvSpPr>
        <p:spPr>
          <a:xfrm>
            <a:off x="611560" y="0"/>
            <a:ext cx="8229600" cy="2650306"/>
          </a:xfrm>
        </p:spPr>
        <p:txBody>
          <a:bodyPr>
            <a:noAutofit/>
          </a:bodyPr>
          <a:lstStyle/>
          <a:p>
            <a:r>
              <a:rPr lang="ru-RU" sz="2800" b="1" i="1" dirty="0" smtClean="0">
                <a:solidFill>
                  <a:srgbClr val="002060"/>
                </a:solidFill>
                <a:latin typeface="+mn-lt"/>
              </a:rPr>
              <a:t>Крылатые слова - это устойчивые выражения, слова в которых нельзя заменить, они всегда говорятся одинаково. </a:t>
            </a:r>
            <a:endParaRPr lang="ru-RU" sz="2800" b="1" i="1" dirty="0">
              <a:solidFill>
                <a:srgbClr val="002060"/>
              </a:solidFill>
              <a:latin typeface="+mn-lt"/>
            </a:endParaRPr>
          </a:p>
        </p:txBody>
      </p:sp>
      <p:sp>
        <p:nvSpPr>
          <p:cNvPr id="6" name="Заголовок 1"/>
          <p:cNvSpPr txBox="1">
            <a:spLocks/>
          </p:cNvSpPr>
          <p:nvPr/>
        </p:nvSpPr>
        <p:spPr>
          <a:xfrm>
            <a:off x="2483768" y="1916832"/>
            <a:ext cx="6048672" cy="44644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1" u="none" strike="noStrike" kern="1200" cap="none" spc="0" normalizeH="0" baseline="0" noProof="0" dirty="0" smtClean="0">
                <a:ln>
                  <a:noFill/>
                </a:ln>
                <a:solidFill>
                  <a:srgbClr val="002060"/>
                </a:solidFill>
                <a:effectLst/>
                <a:uLnTx/>
                <a:uFillTx/>
                <a:ea typeface="+mj-ea"/>
                <a:cs typeface="+mj-cs"/>
              </a:rPr>
              <a:t>Название</a:t>
            </a:r>
            <a:r>
              <a:rPr kumimoji="0" lang="ru-RU" sz="2400" b="1" i="1" u="none" strike="noStrike" kern="1200" cap="none" spc="0" normalizeH="0" noProof="0" dirty="0" smtClean="0">
                <a:ln>
                  <a:noFill/>
                </a:ln>
                <a:solidFill>
                  <a:srgbClr val="002060"/>
                </a:solidFill>
                <a:effectLst/>
                <a:uLnTx/>
                <a:uFillTx/>
                <a:ea typeface="+mj-ea"/>
                <a:cs typeface="+mj-cs"/>
              </a:rPr>
              <a:t> это восходит к Гомеру, в поэмах которого оно встречается много раз: «Он крылатое слово промолвил», «Между собой обменялись словами крылатыми тихо», «Голос возвысил и бросил крылатое слово».</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i="1" baseline="0" dirty="0" smtClean="0">
                <a:solidFill>
                  <a:srgbClr val="002060"/>
                </a:solidFill>
                <a:ea typeface="+mj-ea"/>
                <a:cs typeface="+mj-cs"/>
              </a:rPr>
              <a:t>Гомер называл «крылатыми» слова, потому что из уст говорящего</a:t>
            </a:r>
            <a:r>
              <a:rPr lang="ru-RU" sz="2400" b="1" i="1" dirty="0" smtClean="0">
                <a:solidFill>
                  <a:srgbClr val="002060"/>
                </a:solidFill>
                <a:ea typeface="+mj-ea"/>
                <a:cs typeface="+mj-cs"/>
              </a:rPr>
              <a:t> они как бы летят к уху слушающего.</a:t>
            </a:r>
            <a:endParaRPr kumimoji="0" lang="ru-RU" sz="2400" b="1" i="1" u="none" strike="noStrike" kern="1200" cap="none" spc="0" normalizeH="0" baseline="0" noProof="0" dirty="0">
              <a:ln>
                <a:noFill/>
              </a:ln>
              <a:solidFill>
                <a:srgbClr val="002060"/>
              </a:solidFill>
              <a:effectLst/>
              <a:uLnTx/>
              <a:uFillTx/>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11560" y="188640"/>
            <a:ext cx="8136904" cy="6264696"/>
          </a:xfrm>
        </p:spPr>
        <p:txBody>
          <a:bodyPr>
            <a:noAutofit/>
          </a:bodyPr>
          <a:lstStyle/>
          <a:p>
            <a:pPr algn="l"/>
            <a:r>
              <a:rPr lang="ru-RU" sz="2800" b="1" dirty="0" smtClean="0">
                <a:solidFill>
                  <a:srgbClr val="0066FF"/>
                </a:solidFill>
                <a:latin typeface="+mn-lt"/>
              </a:rPr>
              <a:t>	</a:t>
            </a:r>
            <a:r>
              <a:rPr lang="ru-RU" sz="2800" b="1" u="sng" dirty="0" smtClean="0">
                <a:solidFill>
                  <a:srgbClr val="002060"/>
                </a:solidFill>
                <a:latin typeface="+mn-lt"/>
              </a:rPr>
              <a:t>Значение крылатых слов и выражений</a:t>
            </a:r>
            <a:r>
              <a:rPr lang="ru-RU" sz="2800" b="1" i="1" dirty="0" smtClean="0">
                <a:solidFill>
                  <a:srgbClr val="002060"/>
                </a:solidFill>
                <a:latin typeface="+mn-lt"/>
              </a:rPr>
              <a:t/>
            </a:r>
            <a:br>
              <a:rPr lang="ru-RU" sz="2800" b="1" i="1" dirty="0" smtClean="0">
                <a:solidFill>
                  <a:srgbClr val="002060"/>
                </a:solidFill>
                <a:latin typeface="+mn-lt"/>
              </a:rPr>
            </a:br>
            <a:r>
              <a:rPr lang="ru-RU" sz="2800" b="1" i="1" dirty="0" smtClean="0">
                <a:solidFill>
                  <a:srgbClr val="002060"/>
                </a:solidFill>
                <a:latin typeface="+mn-lt"/>
              </a:rPr>
              <a:t>	Крылатые слова и выражения очень лаконично и точно описывают какую-либо ситуацию или человека. </a:t>
            </a:r>
            <a:br>
              <a:rPr lang="ru-RU" sz="2800" b="1" i="1" dirty="0" smtClean="0">
                <a:solidFill>
                  <a:srgbClr val="002060"/>
                </a:solidFill>
                <a:latin typeface="+mn-lt"/>
              </a:rPr>
            </a:br>
            <a:r>
              <a:rPr lang="ru-RU" sz="2800" b="1" i="1" dirty="0" smtClean="0">
                <a:solidFill>
                  <a:srgbClr val="002060"/>
                </a:solidFill>
                <a:latin typeface="+mn-lt"/>
              </a:rPr>
              <a:t>	Для достижения совершенства в использовании этих фразеологизмов, просто необходимо их правильное употребление.</a:t>
            </a:r>
            <a:br>
              <a:rPr lang="ru-RU" sz="2800" b="1" i="1" dirty="0" smtClean="0">
                <a:solidFill>
                  <a:srgbClr val="002060"/>
                </a:solidFill>
                <a:latin typeface="+mn-lt"/>
              </a:rPr>
            </a:br>
            <a:r>
              <a:rPr lang="ru-RU" sz="2800" b="1" i="1" dirty="0" smtClean="0">
                <a:solidFill>
                  <a:srgbClr val="002060"/>
                </a:solidFill>
                <a:latin typeface="+mn-lt"/>
              </a:rPr>
              <a:t> 	При использовании в своей речи крылатых слов и выражений необходимо знать их значение и принимать уместность данного выражения в данное время.</a:t>
            </a:r>
            <a:endParaRPr lang="ru-RU" sz="2800" b="1" i="1" dirty="0">
              <a:solidFill>
                <a:srgbClr val="00206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229600" cy="1143000"/>
          </a:xfrm>
        </p:spPr>
        <p:txBody>
          <a:bodyPr>
            <a:noAutofit/>
          </a:bodyPr>
          <a:lstStyle/>
          <a:p>
            <a:r>
              <a:rPr lang="ru-RU" sz="2800" b="1" i="1" dirty="0" smtClean="0">
                <a:solidFill>
                  <a:srgbClr val="002060"/>
                </a:solidFill>
                <a:latin typeface="+mn-lt"/>
              </a:rPr>
              <a:t>История появления крылатых слов различна. Некоторые из них возникли в результате наблюдений над работой и отдыхом людей, из наблюдений за природой, характерами людей</a:t>
            </a:r>
            <a:r>
              <a:rPr lang="ru-RU" sz="2800" b="1" i="1" dirty="0" smtClean="0">
                <a:latin typeface="+mn-lt"/>
              </a:rPr>
              <a:t>.</a:t>
            </a:r>
            <a:endParaRPr lang="ru-RU" sz="2800" b="1" i="1" dirty="0">
              <a:latin typeface="+mn-lt"/>
            </a:endParaRPr>
          </a:p>
        </p:txBody>
      </p:sp>
      <p:pic>
        <p:nvPicPr>
          <p:cNvPr id="7171" name="Picture 3" descr="C:\Documents and Settings\Марина\Рабочий стол\КАРТИНКИ для презентации\бить баклуши.jpg"/>
          <p:cNvPicPr>
            <a:picLocks noChangeAspect="1" noChangeArrowheads="1"/>
          </p:cNvPicPr>
          <p:nvPr/>
        </p:nvPicPr>
        <p:blipFill>
          <a:blip r:embed="rId2" cstate="print"/>
          <a:srcRect/>
          <a:stretch>
            <a:fillRect/>
          </a:stretch>
        </p:blipFill>
        <p:spPr bwMode="auto">
          <a:xfrm>
            <a:off x="1835696" y="2708920"/>
            <a:ext cx="2808312" cy="2686618"/>
          </a:xfrm>
          <a:prstGeom prst="rect">
            <a:avLst/>
          </a:prstGeom>
          <a:ln>
            <a:noFill/>
          </a:ln>
          <a:effectLst>
            <a:softEdge rad="112500"/>
          </a:effectLst>
        </p:spPr>
      </p:pic>
      <p:pic>
        <p:nvPicPr>
          <p:cNvPr id="7172" name="Picture 4" descr="C:\Documents and Settings\Марина\Рабочий стол\КАРТИНКИ для презентации\как снег на голову.jpg"/>
          <p:cNvPicPr>
            <a:picLocks noChangeAspect="1" noChangeArrowheads="1"/>
          </p:cNvPicPr>
          <p:nvPr/>
        </p:nvPicPr>
        <p:blipFill>
          <a:blip r:embed="rId3" cstate="print"/>
          <a:srcRect/>
          <a:stretch>
            <a:fillRect/>
          </a:stretch>
        </p:blipFill>
        <p:spPr bwMode="auto">
          <a:xfrm>
            <a:off x="4716016" y="4437112"/>
            <a:ext cx="3456384" cy="1944216"/>
          </a:xfrm>
          <a:prstGeom prst="rect">
            <a:avLst/>
          </a:prstGeom>
          <a:ln>
            <a:noFill/>
          </a:ln>
          <a:effectLst>
            <a:softEdge rad="112500"/>
          </a:effectLst>
        </p:spPr>
      </p:pic>
      <p:pic>
        <p:nvPicPr>
          <p:cNvPr id="7173" name="Picture 5" descr="C:\Documents and Settings\Марина\Рабочий стол\КАРТИНКИ для презентации\задирает нос.jpg"/>
          <p:cNvPicPr>
            <a:picLocks noChangeAspect="1" noChangeArrowheads="1"/>
          </p:cNvPicPr>
          <p:nvPr/>
        </p:nvPicPr>
        <p:blipFill>
          <a:blip r:embed="rId4" cstate="print"/>
          <a:srcRect/>
          <a:stretch>
            <a:fillRect/>
          </a:stretch>
        </p:blipFill>
        <p:spPr bwMode="auto">
          <a:xfrm>
            <a:off x="4788024" y="2420888"/>
            <a:ext cx="2880320" cy="21602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Documents and Settings\Марина\Рабочий стол\КАРТИНКИ для презентации\Баба.JPG"/>
          <p:cNvPicPr>
            <a:picLocks noChangeAspect="1" noChangeArrowheads="1"/>
          </p:cNvPicPr>
          <p:nvPr/>
        </p:nvPicPr>
        <p:blipFill>
          <a:blip r:embed="rId2" cstate="print"/>
          <a:srcRect/>
          <a:stretch>
            <a:fillRect/>
          </a:stretch>
        </p:blipFill>
        <p:spPr bwMode="auto">
          <a:xfrm>
            <a:off x="5148064" y="1772816"/>
            <a:ext cx="3391467" cy="2414786"/>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r>
              <a:rPr lang="ru-RU" sz="3600" b="1" i="1" dirty="0" smtClean="0">
                <a:solidFill>
                  <a:srgbClr val="002060"/>
                </a:solidFill>
                <a:latin typeface="+mn-lt"/>
              </a:rPr>
              <a:t>Многие крылатые слова произошли из сказок, пословиц и поговорок.</a:t>
            </a:r>
            <a:endParaRPr lang="ru-RU" sz="3600" b="1" i="1" dirty="0">
              <a:solidFill>
                <a:srgbClr val="002060"/>
              </a:solidFill>
              <a:latin typeface="+mn-lt"/>
            </a:endParaRPr>
          </a:p>
        </p:txBody>
      </p:sp>
      <p:pic>
        <p:nvPicPr>
          <p:cNvPr id="8194" name="Picture 2" descr="C:\Documents and Settings\Марина\Рабочий стол\КАРТИНКИ для презентации\разбитое корыто.jpg"/>
          <p:cNvPicPr>
            <a:picLocks noChangeAspect="1" noChangeArrowheads="1"/>
          </p:cNvPicPr>
          <p:nvPr/>
        </p:nvPicPr>
        <p:blipFill>
          <a:blip r:embed="rId3" cstate="print"/>
          <a:srcRect/>
          <a:stretch>
            <a:fillRect/>
          </a:stretch>
        </p:blipFill>
        <p:spPr bwMode="auto">
          <a:xfrm>
            <a:off x="755576" y="1700808"/>
            <a:ext cx="3547368" cy="2660526"/>
          </a:xfrm>
          <a:prstGeom prst="rect">
            <a:avLst/>
          </a:prstGeom>
          <a:ln>
            <a:noFill/>
          </a:ln>
          <a:effectLst>
            <a:softEdge rad="112500"/>
          </a:effectLst>
        </p:spPr>
      </p:pic>
      <p:pic>
        <p:nvPicPr>
          <p:cNvPr id="8195" name="Picture 3" descr="C:\Documents and Settings\Марина\Рабочий стол\КАРТИНКИ для презентации\царь горох.jpg"/>
          <p:cNvPicPr>
            <a:picLocks noChangeAspect="1" noChangeArrowheads="1"/>
          </p:cNvPicPr>
          <p:nvPr/>
        </p:nvPicPr>
        <p:blipFill>
          <a:blip r:embed="rId4" cstate="print"/>
          <a:srcRect/>
          <a:stretch>
            <a:fillRect/>
          </a:stretch>
        </p:blipFill>
        <p:spPr bwMode="auto">
          <a:xfrm>
            <a:off x="3419872" y="2996952"/>
            <a:ext cx="2514645" cy="34976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i="1" dirty="0" smtClean="0">
                <a:solidFill>
                  <a:srgbClr val="002060"/>
                </a:solidFill>
                <a:latin typeface="+mn-lt"/>
              </a:rPr>
              <a:t>Почти каждое ремесло на Руси оставило свой след в русской фразеологии.</a:t>
            </a:r>
            <a:endParaRPr lang="ru-RU" sz="3200" b="1" i="1" dirty="0">
              <a:solidFill>
                <a:srgbClr val="002060"/>
              </a:solidFill>
              <a:latin typeface="+mn-lt"/>
            </a:endParaRPr>
          </a:p>
        </p:txBody>
      </p:sp>
      <p:pic>
        <p:nvPicPr>
          <p:cNvPr id="9219" name="Picture 3" descr="C:\Documents and Settings\Марина\Рабочий стол\КАРТИНКИ для презентации\скрипка.jpg"/>
          <p:cNvPicPr>
            <a:picLocks noChangeAspect="1" noChangeArrowheads="1"/>
          </p:cNvPicPr>
          <p:nvPr/>
        </p:nvPicPr>
        <p:blipFill>
          <a:blip r:embed="rId2" cstate="print"/>
          <a:srcRect/>
          <a:stretch>
            <a:fillRect/>
          </a:stretch>
        </p:blipFill>
        <p:spPr bwMode="auto">
          <a:xfrm>
            <a:off x="683568" y="1628800"/>
            <a:ext cx="3960440" cy="2611038"/>
          </a:xfrm>
          <a:prstGeom prst="rect">
            <a:avLst/>
          </a:prstGeom>
          <a:ln>
            <a:noFill/>
          </a:ln>
          <a:effectLst>
            <a:softEdge rad="112500"/>
          </a:effectLst>
        </p:spPr>
      </p:pic>
      <p:pic>
        <p:nvPicPr>
          <p:cNvPr id="9218" name="Picture 2" descr="C:\Documents and Settings\Марина\Рабочий стол\КАРТИНКИ для презентации\ремесло.jpg"/>
          <p:cNvPicPr>
            <a:picLocks noChangeAspect="1" noChangeArrowheads="1"/>
          </p:cNvPicPr>
          <p:nvPr/>
        </p:nvPicPr>
        <p:blipFill>
          <a:blip r:embed="rId3" cstate="print"/>
          <a:srcRect/>
          <a:stretch>
            <a:fillRect/>
          </a:stretch>
        </p:blipFill>
        <p:spPr bwMode="auto">
          <a:xfrm>
            <a:off x="4355976" y="2924944"/>
            <a:ext cx="4105838" cy="32403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noAutofit/>
          </a:bodyPr>
          <a:lstStyle/>
          <a:p>
            <a:r>
              <a:rPr lang="ru-RU" b="1" i="1" dirty="0" smtClean="0">
                <a:solidFill>
                  <a:srgbClr val="002060"/>
                </a:solidFill>
                <a:latin typeface="+mn-lt"/>
              </a:rPr>
              <a:t>Крылатые выражения встречаются:</a:t>
            </a:r>
            <a:endParaRPr lang="ru-RU" b="1" i="1" dirty="0">
              <a:solidFill>
                <a:srgbClr val="002060"/>
              </a:solidFill>
              <a:latin typeface="+mn-lt"/>
            </a:endParaRPr>
          </a:p>
        </p:txBody>
      </p:sp>
      <p:sp>
        <p:nvSpPr>
          <p:cNvPr id="5" name="Заголовок 1"/>
          <p:cNvSpPr txBox="1">
            <a:spLocks/>
          </p:cNvSpPr>
          <p:nvPr/>
        </p:nvSpPr>
        <p:spPr>
          <a:xfrm>
            <a:off x="539552" y="2204864"/>
            <a:ext cx="8229600" cy="3600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Char char="ü"/>
              <a:tabLst/>
              <a:defRPr/>
            </a:pPr>
            <a:r>
              <a:rPr kumimoji="0" lang="ru-RU" sz="4000" b="1" i="1" u="none" strike="noStrike" kern="1200" cap="none" spc="0" normalizeH="0" baseline="0" noProof="0" dirty="0" smtClean="0">
                <a:ln>
                  <a:noFill/>
                </a:ln>
                <a:solidFill>
                  <a:srgbClr val="002060"/>
                </a:solidFill>
                <a:effectLst/>
                <a:uLnTx/>
                <a:uFillTx/>
                <a:ea typeface="+mj-ea"/>
                <a:cs typeface="+mj-cs"/>
              </a:rPr>
              <a:t>Литературные</a:t>
            </a:r>
            <a:r>
              <a:rPr kumimoji="0" lang="ru-RU" sz="4000" b="1" i="1" u="none" strike="noStrike" kern="1200" cap="none" spc="0" normalizeH="0" noProof="0" dirty="0" smtClean="0">
                <a:ln>
                  <a:noFill/>
                </a:ln>
                <a:solidFill>
                  <a:srgbClr val="002060"/>
                </a:solidFill>
                <a:effectLst/>
                <a:uLnTx/>
                <a:uFillTx/>
                <a:ea typeface="+mj-ea"/>
                <a:cs typeface="+mj-cs"/>
              </a:rPr>
              <a:t> произведения</a:t>
            </a:r>
          </a:p>
          <a:p>
            <a:pPr marL="0" marR="0" lvl="0" indent="0" algn="ctr" defTabSz="914400" rtl="0" eaLnBrk="1" fontAlgn="auto" latinLnBrk="0" hangingPunct="1">
              <a:lnSpc>
                <a:spcPct val="100000"/>
              </a:lnSpc>
              <a:spcBef>
                <a:spcPct val="0"/>
              </a:spcBef>
              <a:spcAft>
                <a:spcPts val="0"/>
              </a:spcAft>
              <a:buClrTx/>
              <a:buSzTx/>
              <a:buFont typeface="Wingdings" pitchFamily="2" charset="2"/>
              <a:buChar char="ü"/>
              <a:tabLst/>
              <a:defRPr/>
            </a:pPr>
            <a:r>
              <a:rPr lang="ru-RU" sz="4000" b="1" i="1" baseline="0" dirty="0" smtClean="0">
                <a:solidFill>
                  <a:srgbClr val="002060"/>
                </a:solidFill>
                <a:ea typeface="+mj-ea"/>
                <a:cs typeface="+mj-cs"/>
              </a:rPr>
              <a:t>Разговорная</a:t>
            </a:r>
            <a:r>
              <a:rPr lang="ru-RU" sz="4000" b="1" i="1" dirty="0" smtClean="0">
                <a:solidFill>
                  <a:srgbClr val="002060"/>
                </a:solidFill>
                <a:ea typeface="+mj-ea"/>
                <a:cs typeface="+mj-cs"/>
              </a:rPr>
              <a:t> речь</a:t>
            </a:r>
          </a:p>
          <a:p>
            <a:pPr marL="0" marR="0" lvl="0" indent="0" algn="ctr" defTabSz="914400" rtl="0" eaLnBrk="1" fontAlgn="auto" latinLnBrk="0" hangingPunct="1">
              <a:lnSpc>
                <a:spcPct val="100000"/>
              </a:lnSpc>
              <a:spcBef>
                <a:spcPct val="0"/>
              </a:spcBef>
              <a:spcAft>
                <a:spcPts val="0"/>
              </a:spcAft>
              <a:buClrTx/>
              <a:buSzTx/>
              <a:buFont typeface="Wingdings" pitchFamily="2" charset="2"/>
              <a:buChar char="ü"/>
              <a:tabLst/>
              <a:defRPr/>
            </a:pPr>
            <a:r>
              <a:rPr kumimoji="0" lang="ru-RU" sz="4000" b="1" i="1" u="none" strike="noStrike" kern="1200" cap="none" spc="0" normalizeH="0" baseline="0" noProof="0" dirty="0" smtClean="0">
                <a:ln>
                  <a:noFill/>
                </a:ln>
                <a:solidFill>
                  <a:srgbClr val="002060"/>
                </a:solidFill>
                <a:effectLst/>
                <a:uLnTx/>
                <a:uFillTx/>
                <a:ea typeface="+mj-ea"/>
                <a:cs typeface="+mj-cs"/>
              </a:rPr>
              <a:t>Публикации</a:t>
            </a:r>
          </a:p>
          <a:p>
            <a:pPr marL="0" marR="0" lvl="0" indent="0" algn="ctr" defTabSz="914400" rtl="0" eaLnBrk="1" fontAlgn="auto" latinLnBrk="0" hangingPunct="1">
              <a:lnSpc>
                <a:spcPct val="100000"/>
              </a:lnSpc>
              <a:spcBef>
                <a:spcPct val="0"/>
              </a:spcBef>
              <a:spcAft>
                <a:spcPts val="0"/>
              </a:spcAft>
              <a:buClrTx/>
              <a:buSzTx/>
              <a:buFont typeface="Wingdings" pitchFamily="2" charset="2"/>
              <a:buChar char="ü"/>
              <a:tabLst/>
              <a:defRPr/>
            </a:pPr>
            <a:r>
              <a:rPr lang="ru-RU" sz="4000" b="1" i="1" dirty="0" smtClean="0">
                <a:solidFill>
                  <a:srgbClr val="002060"/>
                </a:solidFill>
                <a:ea typeface="+mj-ea"/>
                <a:cs typeface="+mj-cs"/>
              </a:rPr>
              <a:t>Кино</a:t>
            </a:r>
          </a:p>
          <a:p>
            <a:pPr marL="0" marR="0" lvl="0" indent="0" algn="ctr" defTabSz="914400" rtl="0" eaLnBrk="1" fontAlgn="auto" latinLnBrk="0" hangingPunct="1">
              <a:lnSpc>
                <a:spcPct val="100000"/>
              </a:lnSpc>
              <a:spcBef>
                <a:spcPct val="0"/>
              </a:spcBef>
              <a:spcAft>
                <a:spcPts val="0"/>
              </a:spcAft>
              <a:buClrTx/>
              <a:buSzTx/>
              <a:buFont typeface="Wingdings" pitchFamily="2" charset="2"/>
              <a:buChar char="ü"/>
              <a:tabLst/>
              <a:defRPr/>
            </a:pPr>
            <a:endParaRPr kumimoji="0" lang="ru-RU" sz="4000" b="1" i="1" u="none" strike="noStrike" kern="1200" cap="none" spc="0" normalizeH="0" baseline="0" noProof="0" dirty="0">
              <a:ln>
                <a:noFill/>
              </a:ln>
              <a:effectLst/>
              <a:uLnTx/>
              <a:uFillTx/>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Documents and Settings\Марина\Рабочий стол\DSCN2202.JPG"/>
          <p:cNvPicPr>
            <a:picLocks noChangeAspect="1" noChangeArrowheads="1"/>
          </p:cNvPicPr>
          <p:nvPr/>
        </p:nvPicPr>
        <p:blipFill>
          <a:blip r:embed="rId2" cstate="print"/>
          <a:srcRect/>
          <a:stretch>
            <a:fillRect/>
          </a:stretch>
        </p:blipFill>
        <p:spPr bwMode="auto">
          <a:xfrm>
            <a:off x="683568" y="476672"/>
            <a:ext cx="2520279" cy="1728192"/>
          </a:xfrm>
          <a:prstGeom prst="rect">
            <a:avLst/>
          </a:prstGeom>
          <a:ln>
            <a:noFill/>
          </a:ln>
          <a:effectLst>
            <a:softEdge rad="112500"/>
          </a:effectLst>
        </p:spPr>
      </p:pic>
      <p:pic>
        <p:nvPicPr>
          <p:cNvPr id="48130" name="Picture 2" descr="C:\Documents and Settings\Марина\Рабочий стол\юююю.JPG"/>
          <p:cNvPicPr>
            <a:picLocks noChangeAspect="1" noChangeArrowheads="1"/>
          </p:cNvPicPr>
          <p:nvPr/>
        </p:nvPicPr>
        <p:blipFill>
          <a:blip r:embed="rId3" cstate="print"/>
          <a:srcRect/>
          <a:stretch>
            <a:fillRect/>
          </a:stretch>
        </p:blipFill>
        <p:spPr bwMode="auto">
          <a:xfrm>
            <a:off x="5940152" y="2348880"/>
            <a:ext cx="2449310" cy="1872208"/>
          </a:xfrm>
          <a:prstGeom prst="rect">
            <a:avLst/>
          </a:prstGeom>
          <a:ln>
            <a:noFill/>
          </a:ln>
          <a:effectLst>
            <a:softEdge rad="112500"/>
          </a:effectLst>
        </p:spPr>
      </p:pic>
      <p:pic>
        <p:nvPicPr>
          <p:cNvPr id="48131" name="Picture 3"/>
          <p:cNvPicPr>
            <a:picLocks noChangeAspect="1" noChangeArrowheads="1"/>
          </p:cNvPicPr>
          <p:nvPr/>
        </p:nvPicPr>
        <p:blipFill>
          <a:blip r:embed="rId4" cstate="print"/>
          <a:srcRect/>
          <a:stretch>
            <a:fillRect/>
          </a:stretch>
        </p:blipFill>
        <p:spPr bwMode="auto">
          <a:xfrm>
            <a:off x="6012160" y="548680"/>
            <a:ext cx="2232248" cy="1556213"/>
          </a:xfrm>
          <a:prstGeom prst="rect">
            <a:avLst/>
          </a:prstGeom>
          <a:ln>
            <a:noFill/>
          </a:ln>
          <a:effectLst>
            <a:softEdge rad="112500"/>
          </a:effectLst>
        </p:spPr>
      </p:pic>
      <p:pic>
        <p:nvPicPr>
          <p:cNvPr id="48132" name="Picture 4"/>
          <p:cNvPicPr>
            <a:picLocks noChangeAspect="1" noChangeArrowheads="1"/>
          </p:cNvPicPr>
          <p:nvPr/>
        </p:nvPicPr>
        <p:blipFill>
          <a:blip r:embed="rId5" cstate="print"/>
          <a:srcRect/>
          <a:stretch>
            <a:fillRect/>
          </a:stretch>
        </p:blipFill>
        <p:spPr bwMode="auto">
          <a:xfrm>
            <a:off x="971600" y="2636912"/>
            <a:ext cx="2465906" cy="1790043"/>
          </a:xfrm>
          <a:prstGeom prst="rect">
            <a:avLst/>
          </a:prstGeom>
          <a:ln>
            <a:noFill/>
          </a:ln>
          <a:effectLst>
            <a:softEdge rad="112500"/>
          </a:effectLst>
        </p:spPr>
      </p:pic>
      <p:pic>
        <p:nvPicPr>
          <p:cNvPr id="48133" name="Picture 5"/>
          <p:cNvPicPr>
            <a:picLocks noChangeAspect="1" noChangeArrowheads="1"/>
          </p:cNvPicPr>
          <p:nvPr/>
        </p:nvPicPr>
        <p:blipFill>
          <a:blip r:embed="rId6" cstate="print"/>
          <a:srcRect/>
          <a:stretch>
            <a:fillRect/>
          </a:stretch>
        </p:blipFill>
        <p:spPr bwMode="auto">
          <a:xfrm>
            <a:off x="3347864" y="620688"/>
            <a:ext cx="2489639" cy="1867229"/>
          </a:xfrm>
          <a:prstGeom prst="rect">
            <a:avLst/>
          </a:prstGeom>
          <a:ln>
            <a:noFill/>
          </a:ln>
          <a:effectLst>
            <a:softEdge rad="112500"/>
          </a:effectLst>
        </p:spPr>
      </p:pic>
      <p:pic>
        <p:nvPicPr>
          <p:cNvPr id="48134" name="Picture 6"/>
          <p:cNvPicPr>
            <a:picLocks noChangeAspect="1" noChangeArrowheads="1"/>
          </p:cNvPicPr>
          <p:nvPr/>
        </p:nvPicPr>
        <p:blipFill>
          <a:blip r:embed="rId7" cstate="print"/>
          <a:srcRect/>
          <a:stretch>
            <a:fillRect/>
          </a:stretch>
        </p:blipFill>
        <p:spPr bwMode="auto">
          <a:xfrm>
            <a:off x="2195736" y="4725144"/>
            <a:ext cx="1975332" cy="1525191"/>
          </a:xfrm>
          <a:prstGeom prst="rect">
            <a:avLst/>
          </a:prstGeom>
          <a:ln>
            <a:noFill/>
          </a:ln>
          <a:effectLst>
            <a:softEdge rad="112500"/>
          </a:effectLst>
        </p:spPr>
      </p:pic>
      <p:pic>
        <p:nvPicPr>
          <p:cNvPr id="48135" name="Picture 7" descr="C:\Documents and Settings\Марина\Рабочий стол\ааааа.JPG"/>
          <p:cNvPicPr>
            <a:picLocks noChangeAspect="1" noChangeArrowheads="1"/>
          </p:cNvPicPr>
          <p:nvPr/>
        </p:nvPicPr>
        <p:blipFill>
          <a:blip r:embed="rId8" cstate="print"/>
          <a:srcRect/>
          <a:stretch>
            <a:fillRect/>
          </a:stretch>
        </p:blipFill>
        <p:spPr bwMode="auto">
          <a:xfrm>
            <a:off x="6372200" y="4509120"/>
            <a:ext cx="1968219" cy="1709243"/>
          </a:xfrm>
          <a:prstGeom prst="rect">
            <a:avLst/>
          </a:prstGeom>
          <a:ln>
            <a:noFill/>
          </a:ln>
          <a:effectLst>
            <a:softEdge rad="112500"/>
          </a:effectLst>
        </p:spPr>
      </p:pic>
      <p:pic>
        <p:nvPicPr>
          <p:cNvPr id="48136" name="Picture 8"/>
          <p:cNvPicPr>
            <a:picLocks noChangeAspect="1" noChangeArrowheads="1"/>
          </p:cNvPicPr>
          <p:nvPr/>
        </p:nvPicPr>
        <p:blipFill>
          <a:blip r:embed="rId9" cstate="print"/>
          <a:srcRect/>
          <a:stretch>
            <a:fillRect/>
          </a:stretch>
        </p:blipFill>
        <p:spPr bwMode="auto">
          <a:xfrm>
            <a:off x="4716016" y="4941168"/>
            <a:ext cx="1584176" cy="1332148"/>
          </a:xfrm>
          <a:prstGeom prst="rect">
            <a:avLst/>
          </a:prstGeom>
          <a:ln>
            <a:noFill/>
          </a:ln>
          <a:effectLst>
            <a:softEdge rad="112500"/>
          </a:effectLst>
        </p:spPr>
      </p:pic>
      <p:pic>
        <p:nvPicPr>
          <p:cNvPr id="48137" name="Picture 9"/>
          <p:cNvPicPr>
            <a:picLocks noChangeAspect="1" noChangeArrowheads="1"/>
          </p:cNvPicPr>
          <p:nvPr/>
        </p:nvPicPr>
        <p:blipFill>
          <a:blip r:embed="rId10" cstate="print"/>
          <a:srcRect/>
          <a:stretch>
            <a:fillRect/>
          </a:stretch>
        </p:blipFill>
        <p:spPr bwMode="auto">
          <a:xfrm>
            <a:off x="3707904" y="2636912"/>
            <a:ext cx="2160240" cy="216024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8229600" cy="2448272"/>
          </a:xfrm>
        </p:spPr>
        <p:txBody>
          <a:bodyPr>
            <a:noAutofit/>
          </a:bodyPr>
          <a:lstStyle/>
          <a:p>
            <a:r>
              <a:rPr lang="ru-RU" sz="3600" b="1" i="1" u="sng" dirty="0" smtClean="0">
                <a:solidFill>
                  <a:srgbClr val="002060"/>
                </a:solidFill>
                <a:latin typeface="+mn-lt"/>
              </a:rPr>
              <a:t>Система оценивания знаний </a:t>
            </a:r>
            <a:r>
              <a:rPr lang="ru-RU" sz="3600" b="1" i="1" dirty="0" smtClean="0">
                <a:solidFill>
                  <a:srgbClr val="002060"/>
                </a:solidFill>
                <a:latin typeface="+mn-lt"/>
              </a:rPr>
              <a:t> — система оценивания качества освоения образовательных программ учащимися, важнейший элемент образовательного процесса</a:t>
            </a:r>
            <a:r>
              <a:rPr lang="ru-RU" sz="3600" b="1" i="1" dirty="0" smtClean="0">
                <a:solidFill>
                  <a:srgbClr val="0066FF"/>
                </a:solidFill>
                <a:latin typeface="+mn-lt"/>
              </a:rPr>
              <a:t>.</a:t>
            </a:r>
            <a:endParaRPr lang="ru-RU" sz="3600" b="1" i="1" dirty="0">
              <a:solidFill>
                <a:srgbClr val="0066FF"/>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Марина\Рабочий стол\КАРТИНКИ для презентации\10баллов.JPG"/>
          <p:cNvPicPr>
            <a:picLocks noChangeAspect="1" noChangeArrowheads="1"/>
          </p:cNvPicPr>
          <p:nvPr/>
        </p:nvPicPr>
        <p:blipFill>
          <a:blip r:embed="rId2" cstate="print"/>
          <a:srcRect/>
          <a:stretch>
            <a:fillRect/>
          </a:stretch>
        </p:blipFill>
        <p:spPr bwMode="auto">
          <a:xfrm>
            <a:off x="2075722" y="476672"/>
            <a:ext cx="6312702" cy="57606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827584" y="1052736"/>
          <a:ext cx="7416823" cy="3701404"/>
        </p:xfrm>
        <a:graphic>
          <a:graphicData uri="http://schemas.openxmlformats.org/drawingml/2006/table">
            <a:tbl>
              <a:tblPr/>
              <a:tblGrid>
                <a:gridCol w="1187215"/>
                <a:gridCol w="2463071"/>
                <a:gridCol w="1890534"/>
                <a:gridCol w="1876003"/>
              </a:tblGrid>
              <a:tr h="792088">
                <a:tc>
                  <a:txBody>
                    <a:bodyPr/>
                    <a:lstStyle/>
                    <a:p>
                      <a:pPr>
                        <a:lnSpc>
                          <a:spcPct val="115000"/>
                        </a:lnSpc>
                        <a:spcAft>
                          <a:spcPts val="0"/>
                        </a:spcAft>
                      </a:pPr>
                      <a:r>
                        <a:rPr lang="ru-RU" sz="2000" b="1" i="1" dirty="0">
                          <a:solidFill>
                            <a:srgbClr val="002060"/>
                          </a:solidFill>
                          <a:latin typeface="Times New Roman"/>
                          <a:ea typeface="Calibri"/>
                          <a:cs typeface="Times New Roman"/>
                        </a:rPr>
                        <a:t>Баллы</a:t>
                      </a:r>
                      <a:endParaRPr lang="ru-RU" sz="1100"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b="1" i="1" dirty="0">
                          <a:solidFill>
                            <a:srgbClr val="002060"/>
                          </a:solidFill>
                          <a:latin typeface="Times New Roman"/>
                          <a:ea typeface="Calibri"/>
                          <a:cs typeface="Times New Roman"/>
                        </a:rPr>
                        <a:t>Словесная характеристика</a:t>
                      </a:r>
                      <a:endParaRPr lang="ru-RU" sz="1100"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b="1" i="1" dirty="0">
                          <a:solidFill>
                            <a:srgbClr val="002060"/>
                          </a:solidFill>
                          <a:latin typeface="Times New Roman"/>
                          <a:ea typeface="Calibri"/>
                          <a:cs typeface="Times New Roman"/>
                        </a:rPr>
                        <a:t>Показатели оценки</a:t>
                      </a:r>
                      <a:endParaRPr lang="ru-RU" sz="1100"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b="1" i="1">
                          <a:solidFill>
                            <a:srgbClr val="002060"/>
                          </a:solidFill>
                          <a:latin typeface="Times New Roman"/>
                          <a:ea typeface="Calibri"/>
                          <a:cs typeface="Times New Roman"/>
                        </a:rPr>
                        <a:t>Крылатые выражения</a:t>
                      </a:r>
                      <a:endParaRPr lang="ru-RU" sz="110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495">
                <a:tc>
                  <a:txBody>
                    <a:bodyPr/>
                    <a:lstStyle/>
                    <a:p>
                      <a:pPr>
                        <a:lnSpc>
                          <a:spcPct val="115000"/>
                        </a:lnSpc>
                        <a:spcAft>
                          <a:spcPts val="0"/>
                        </a:spcAft>
                      </a:pPr>
                      <a:r>
                        <a:rPr lang="ru-RU" sz="6000" b="1" dirty="0" smtClean="0">
                          <a:solidFill>
                            <a:srgbClr val="002060"/>
                          </a:solidFill>
                          <a:latin typeface="+mn-lt"/>
                          <a:ea typeface="Calibri"/>
                          <a:cs typeface="Times New Roman"/>
                        </a:rPr>
                        <a:t>10</a:t>
                      </a:r>
                      <a:endParaRPr lang="ru-RU" sz="6000" b="1" dirty="0">
                        <a:solidFill>
                          <a:srgbClr val="00206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3200" b="1" i="1" dirty="0" smtClean="0">
                          <a:solidFill>
                            <a:srgbClr val="002060"/>
                          </a:solidFill>
                          <a:latin typeface="+mn-lt"/>
                          <a:ea typeface="Calibri"/>
                          <a:cs typeface="Times New Roman"/>
                        </a:rPr>
                        <a:t>Превосходно</a:t>
                      </a:r>
                      <a:endParaRPr lang="ru-RU" sz="3200" b="1" i="1" dirty="0">
                        <a:solidFill>
                          <a:srgbClr val="00206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kern="1200" dirty="0" smtClean="0">
                          <a:solidFill>
                            <a:srgbClr val="002060"/>
                          </a:solidFill>
                          <a:latin typeface="+mn-lt"/>
                          <a:ea typeface="+mn-ea"/>
                          <a:cs typeface="+mn-cs"/>
                        </a:rPr>
                        <a:t>Свободное оперирование программным учебным материалом, применение знаний и умений в незнакомой ситуации</a:t>
                      </a:r>
                      <a:r>
                        <a:rPr lang="ru-RU" sz="1800" b="1" i="1" kern="1200" dirty="0" smtClean="0">
                          <a:solidFill>
                            <a:srgbClr val="002060"/>
                          </a:solidFill>
                          <a:latin typeface="+mn-lt"/>
                          <a:ea typeface="+mn-ea"/>
                          <a:cs typeface="+mn-cs"/>
                        </a:rPr>
                        <a:t> </a:t>
                      </a:r>
                      <a:endParaRPr lang="ru-RU" sz="1100" b="1" dirty="0">
                        <a:solidFill>
                          <a:srgbClr val="00206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600" dirty="0" smtClean="0">
                          <a:solidFill>
                            <a:srgbClr val="002060"/>
                          </a:solidFill>
                          <a:latin typeface="+mn-lt"/>
                          <a:ea typeface="Calibri"/>
                          <a:cs typeface="Times New Roman"/>
                        </a:rPr>
                        <a:t>?</a:t>
                      </a:r>
                      <a:endParaRPr lang="ru-RU" sz="16600" dirty="0">
                        <a:solidFill>
                          <a:srgbClr val="00206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1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776864" cy="936104"/>
          </a:xfrm>
        </p:spPr>
        <p:txBody>
          <a:bodyPr>
            <a:noAutofit/>
          </a:bodyPr>
          <a:lstStyle/>
          <a:p>
            <a:r>
              <a:rPr lang="ru-RU" sz="2000" dirty="0" smtClean="0">
                <a:latin typeface="Times New Roman" pitchFamily="18" charset="0"/>
                <a:cs typeface="Times New Roman" pitchFamily="18" charset="0"/>
              </a:rPr>
              <a:t>Управление образования, спорта и туризма администрации Фрунзенского района г. Минска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ГУО «Средняя школа № 175 г. Минска»</a:t>
            </a:r>
            <a:endParaRPr lang="ru-RU" sz="2000" dirty="0"/>
          </a:p>
        </p:txBody>
      </p:sp>
      <p:sp>
        <p:nvSpPr>
          <p:cNvPr id="4" name="Заголовок 1"/>
          <p:cNvSpPr txBox="1">
            <a:spLocks/>
          </p:cNvSpPr>
          <p:nvPr/>
        </p:nvSpPr>
        <p:spPr>
          <a:xfrm>
            <a:off x="683568" y="1556792"/>
            <a:ext cx="7704856" cy="1944216"/>
          </a:xfrm>
          <a:prstGeom prst="rect">
            <a:avLst/>
          </a:prstGeom>
        </p:spPr>
        <p:txBody>
          <a:bodyPr vert="horz" lIns="91440" tIns="45720" rIns="91440" bIns="45720" rtlCol="0" anchor="ctr">
            <a:noAutofit/>
          </a:bodyPr>
          <a:lstStyle/>
          <a:p>
            <a:pPr algn="ctr"/>
            <a:r>
              <a:rPr lang="ru-RU" sz="3200" b="1" u="sng" dirty="0" smtClean="0">
                <a:solidFill>
                  <a:srgbClr val="002060"/>
                </a:solidFill>
                <a:cs typeface="Times New Roman" pitchFamily="18" charset="0"/>
              </a:rPr>
              <a:t>Тема</a:t>
            </a:r>
            <a:r>
              <a:rPr lang="ru-RU" sz="3200" dirty="0" smtClean="0">
                <a:solidFill>
                  <a:srgbClr val="002060"/>
                </a:solidFill>
                <a:cs typeface="Times New Roman" pitchFamily="18" charset="0"/>
              </a:rPr>
              <a:t>:</a:t>
            </a:r>
            <a:r>
              <a:rPr lang="ru-RU" sz="3200" dirty="0" smtClean="0">
                <a:solidFill>
                  <a:srgbClr val="002060"/>
                </a:solidFill>
              </a:rPr>
              <a:t> </a:t>
            </a:r>
            <a:r>
              <a:rPr lang="ru-RU" sz="3200" b="1" i="1" dirty="0" smtClean="0">
                <a:solidFill>
                  <a:srgbClr val="002060"/>
                </a:solidFill>
                <a:cs typeface="Times New Roman" pitchFamily="18" charset="0"/>
              </a:rPr>
              <a:t>Крылатые выражения как инструмент оценивания учащихся при десятибалльной системе</a:t>
            </a:r>
          </a:p>
          <a:p>
            <a:endParaRPr lang="ru-RU" sz="3200" dirty="0">
              <a:solidFill>
                <a:schemeClr val="tx1">
                  <a:lumMod val="95000"/>
                  <a:lumOff val="5000"/>
                </a:schemeClr>
              </a:solidFill>
              <a:cs typeface="Times New Roman" pitchFamily="18" charset="0"/>
            </a:endParaRPr>
          </a:p>
        </p:txBody>
      </p:sp>
      <p:sp>
        <p:nvSpPr>
          <p:cNvPr id="5" name="Заголовок 1"/>
          <p:cNvSpPr txBox="1">
            <a:spLocks/>
          </p:cNvSpPr>
          <p:nvPr/>
        </p:nvSpPr>
        <p:spPr>
          <a:xfrm>
            <a:off x="5004048" y="3284984"/>
            <a:ext cx="3384376" cy="3240360"/>
          </a:xfrm>
          <a:prstGeom prst="rect">
            <a:avLst/>
          </a:prstGeom>
        </p:spPr>
        <p:txBody>
          <a:bodyPr vert="horz" lIns="91440" tIns="45720" rIns="91440" bIns="45720" rtlCol="0" anchor="ctr">
            <a:noAutofit/>
          </a:bodyPr>
          <a:lstStyle/>
          <a:p>
            <a:pPr algn="r"/>
            <a:r>
              <a:rPr lang="ru-RU" sz="2000" b="1" u="sng" dirty="0" smtClean="0">
                <a:solidFill>
                  <a:schemeClr val="tx1">
                    <a:lumMod val="95000"/>
                    <a:lumOff val="5000"/>
                  </a:schemeClr>
                </a:solidFill>
                <a:latin typeface="Times New Roman" pitchFamily="18" charset="0"/>
                <a:cs typeface="Times New Roman" pitchFamily="18" charset="0"/>
              </a:rPr>
              <a:t>Выполнили</a:t>
            </a:r>
          </a:p>
          <a:p>
            <a:pPr algn="r"/>
            <a:r>
              <a:rPr lang="ru-RU" sz="2000" dirty="0" smtClean="0">
                <a:solidFill>
                  <a:schemeClr val="tx1">
                    <a:lumMod val="95000"/>
                    <a:lumOff val="5000"/>
                  </a:schemeClr>
                </a:solidFill>
                <a:latin typeface="Times New Roman" pitchFamily="18" charset="0"/>
                <a:cs typeface="Times New Roman" pitchFamily="18" charset="0"/>
              </a:rPr>
              <a:t>учащиеся 3 «Б» класса</a:t>
            </a:r>
          </a:p>
          <a:p>
            <a:pPr algn="r"/>
            <a:r>
              <a:rPr lang="ru-RU" sz="2000" dirty="0" smtClean="0">
                <a:solidFill>
                  <a:schemeClr val="tx1">
                    <a:lumMod val="95000"/>
                    <a:lumOff val="5000"/>
                  </a:schemeClr>
                </a:solidFill>
                <a:latin typeface="Times New Roman" pitchFamily="18" charset="0"/>
                <a:cs typeface="Times New Roman" pitchFamily="18" charset="0"/>
              </a:rPr>
              <a:t>ГУО «Средняя</a:t>
            </a:r>
          </a:p>
          <a:p>
            <a:pPr algn="r"/>
            <a:r>
              <a:rPr lang="ru-RU" sz="2000" dirty="0" smtClean="0">
                <a:solidFill>
                  <a:schemeClr val="tx1">
                    <a:lumMod val="95000"/>
                    <a:lumOff val="5000"/>
                  </a:schemeClr>
                </a:solidFill>
                <a:latin typeface="Times New Roman" pitchFamily="18" charset="0"/>
                <a:cs typeface="Times New Roman" pitchFamily="18" charset="0"/>
              </a:rPr>
              <a:t>школа № 175 г. Минска»</a:t>
            </a:r>
          </a:p>
          <a:p>
            <a:pPr algn="r"/>
            <a:r>
              <a:rPr lang="ru-RU" sz="2000" b="1" i="1" dirty="0" smtClean="0">
                <a:solidFill>
                  <a:schemeClr val="tx1">
                    <a:lumMod val="95000"/>
                    <a:lumOff val="5000"/>
                  </a:schemeClr>
                </a:solidFill>
                <a:latin typeface="Times New Roman" pitchFamily="18" charset="0"/>
                <a:cs typeface="Times New Roman" pitchFamily="18" charset="0"/>
              </a:rPr>
              <a:t>Климович Тимур</a:t>
            </a:r>
            <a:r>
              <a:rPr lang="ru-RU" sz="2000" dirty="0" smtClean="0">
                <a:solidFill>
                  <a:schemeClr val="tx1">
                    <a:lumMod val="95000"/>
                    <a:lumOff val="5000"/>
                  </a:schemeClr>
                </a:solidFill>
                <a:latin typeface="Times New Roman" pitchFamily="18" charset="0"/>
                <a:cs typeface="Times New Roman" pitchFamily="18" charset="0"/>
              </a:rPr>
              <a:t>,</a:t>
            </a:r>
          </a:p>
          <a:p>
            <a:pPr algn="r"/>
            <a:r>
              <a:rPr lang="ru-RU" sz="2000" b="1" i="1" dirty="0" err="1" smtClean="0">
                <a:solidFill>
                  <a:schemeClr val="tx1">
                    <a:lumMod val="95000"/>
                    <a:lumOff val="5000"/>
                  </a:schemeClr>
                </a:solidFill>
                <a:latin typeface="Times New Roman" pitchFamily="18" charset="0"/>
                <a:cs typeface="Times New Roman" pitchFamily="18" charset="0"/>
              </a:rPr>
              <a:t>Васякина</a:t>
            </a:r>
            <a:r>
              <a:rPr lang="ru-RU" sz="2000" b="1" i="1" dirty="0" smtClean="0">
                <a:solidFill>
                  <a:schemeClr val="tx1">
                    <a:lumMod val="95000"/>
                    <a:lumOff val="5000"/>
                  </a:schemeClr>
                </a:solidFill>
                <a:latin typeface="Times New Roman" pitchFamily="18" charset="0"/>
                <a:cs typeface="Times New Roman" pitchFamily="18" charset="0"/>
              </a:rPr>
              <a:t> Доминика</a:t>
            </a:r>
            <a:endParaRPr lang="ru-RU" sz="2000" dirty="0" smtClean="0">
              <a:solidFill>
                <a:schemeClr val="tx1">
                  <a:lumMod val="95000"/>
                  <a:lumOff val="5000"/>
                </a:schemeClr>
              </a:solidFill>
              <a:latin typeface="Times New Roman" pitchFamily="18" charset="0"/>
              <a:cs typeface="Times New Roman" pitchFamily="18" charset="0"/>
            </a:endParaRPr>
          </a:p>
          <a:p>
            <a:pPr algn="r"/>
            <a:r>
              <a:rPr lang="ru-RU" sz="2000" b="1" u="sng" dirty="0" smtClean="0">
                <a:solidFill>
                  <a:schemeClr val="tx1">
                    <a:lumMod val="95000"/>
                    <a:lumOff val="5000"/>
                  </a:schemeClr>
                </a:solidFill>
                <a:latin typeface="Times New Roman" pitchFamily="18" charset="0"/>
                <a:cs typeface="Times New Roman" pitchFamily="18" charset="0"/>
              </a:rPr>
              <a:t>Научный руководитель</a:t>
            </a:r>
          </a:p>
          <a:p>
            <a:pPr algn="r"/>
            <a:r>
              <a:rPr lang="ru-RU" sz="2000" dirty="0" smtClean="0">
                <a:solidFill>
                  <a:schemeClr val="tx1">
                    <a:lumMod val="95000"/>
                    <a:lumOff val="5000"/>
                  </a:schemeClr>
                </a:solidFill>
                <a:latin typeface="Times New Roman" pitchFamily="18" charset="0"/>
                <a:cs typeface="Times New Roman" pitchFamily="18" charset="0"/>
              </a:rPr>
              <a:t>учитель начальных классов</a:t>
            </a:r>
          </a:p>
          <a:p>
            <a:pPr algn="r"/>
            <a:r>
              <a:rPr lang="ru-RU" sz="2000" b="1" i="1" dirty="0" smtClean="0">
                <a:solidFill>
                  <a:schemeClr val="tx1">
                    <a:lumMod val="95000"/>
                    <a:lumOff val="5000"/>
                  </a:schemeClr>
                </a:solidFill>
                <a:latin typeface="Times New Roman" pitchFamily="18" charset="0"/>
                <a:cs typeface="Times New Roman" pitchFamily="18" charset="0"/>
              </a:rPr>
              <a:t>Соколова Марина</a:t>
            </a:r>
          </a:p>
          <a:p>
            <a:pPr algn="r"/>
            <a:r>
              <a:rPr lang="ru-RU" sz="2000" b="1" i="1" dirty="0" smtClean="0">
                <a:solidFill>
                  <a:schemeClr val="tx1">
                    <a:lumMod val="95000"/>
                    <a:lumOff val="5000"/>
                  </a:schemeClr>
                </a:solidFill>
                <a:latin typeface="Times New Roman" pitchFamily="18" charset="0"/>
                <a:cs typeface="Times New Roman" pitchFamily="18" charset="0"/>
              </a:rPr>
              <a:t>Адамовна</a:t>
            </a:r>
          </a:p>
          <a:p>
            <a:endParaRPr lang="ru-RU" sz="2000" dirty="0">
              <a:latin typeface="Times New Roman" pitchFamily="18" charset="0"/>
              <a:cs typeface="Times New Roman" pitchFamily="18" charset="0"/>
            </a:endParaRPr>
          </a:p>
        </p:txBody>
      </p:sp>
      <p:pic>
        <p:nvPicPr>
          <p:cNvPr id="1028" name="Picture 4" descr="C:\Documents and Settings\Марина\Рабочий стол\КАРТИНКИ для презентации\Крылатые.jpg"/>
          <p:cNvPicPr>
            <a:picLocks noChangeAspect="1" noChangeArrowheads="1"/>
          </p:cNvPicPr>
          <p:nvPr/>
        </p:nvPicPr>
        <p:blipFill>
          <a:blip r:embed="rId2" cstate="print"/>
          <a:srcRect/>
          <a:stretch>
            <a:fillRect/>
          </a:stretch>
        </p:blipFill>
        <p:spPr bwMode="auto">
          <a:xfrm>
            <a:off x="2267744" y="3284984"/>
            <a:ext cx="2880320" cy="29523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072" y="476672"/>
            <a:ext cx="8352928" cy="5832648"/>
          </a:xfrm>
        </p:spPr>
        <p:txBody>
          <a:bodyPr>
            <a:noAutofit/>
          </a:bodyPr>
          <a:lstStyle/>
          <a:p>
            <a:pPr algn="l"/>
            <a:r>
              <a:rPr lang="ru-RU" sz="3600" b="1" dirty="0" smtClean="0">
                <a:solidFill>
                  <a:srgbClr val="0066FF"/>
                </a:solidFill>
                <a:latin typeface="+mn-lt"/>
              </a:rPr>
              <a:t>                               </a:t>
            </a:r>
            <a:r>
              <a:rPr lang="ru-RU" sz="3600" b="1" dirty="0" smtClean="0">
                <a:solidFill>
                  <a:srgbClr val="002060"/>
                </a:solidFill>
                <a:latin typeface="+mn-lt"/>
              </a:rPr>
              <a:t>Тест</a:t>
            </a:r>
            <a:r>
              <a:rPr lang="ru-RU" sz="2400" i="1" dirty="0" smtClean="0">
                <a:solidFill>
                  <a:srgbClr val="002060"/>
                </a:solidFill>
                <a:latin typeface="+mn-lt"/>
              </a:rPr>
              <a:t/>
            </a:r>
            <a:br>
              <a:rPr lang="ru-RU" sz="2400" i="1" dirty="0" smtClean="0">
                <a:solidFill>
                  <a:srgbClr val="002060"/>
                </a:solidFill>
                <a:latin typeface="+mn-lt"/>
              </a:rPr>
            </a:br>
            <a:r>
              <a:rPr lang="ru-RU" sz="2400" b="1" i="1" dirty="0" smtClean="0">
                <a:solidFill>
                  <a:srgbClr val="002060"/>
                </a:solidFill>
                <a:latin typeface="+mn-lt"/>
              </a:rPr>
              <a:t>1. Допишите фразеологизмы, выбрав нужное слово</a:t>
            </a:r>
            <a:r>
              <a:rPr lang="ru-RU" sz="2400" i="1" dirty="0" smtClean="0">
                <a:solidFill>
                  <a:srgbClr val="002060"/>
                </a:solidFill>
                <a:latin typeface="+mn-lt"/>
              </a:rPr>
              <a:t> </a:t>
            </a:r>
            <a:br>
              <a:rPr lang="ru-RU" sz="2400" i="1" dirty="0" smtClean="0">
                <a:solidFill>
                  <a:srgbClr val="002060"/>
                </a:solidFill>
                <a:latin typeface="+mn-lt"/>
              </a:rPr>
            </a:br>
            <a:r>
              <a:rPr lang="ru-RU" sz="2400" i="1" dirty="0" smtClean="0">
                <a:solidFill>
                  <a:srgbClr val="002060"/>
                </a:solidFill>
                <a:latin typeface="+mn-lt"/>
              </a:rPr>
              <a:t>А) Делать из    …      слона (комара, мухи)</a:t>
            </a:r>
            <a:br>
              <a:rPr lang="ru-RU" sz="2400" i="1" dirty="0" smtClean="0">
                <a:solidFill>
                  <a:srgbClr val="002060"/>
                </a:solidFill>
                <a:latin typeface="+mn-lt"/>
              </a:rPr>
            </a:br>
            <a:r>
              <a:rPr lang="ru-RU" sz="2400" i="1" dirty="0" smtClean="0">
                <a:solidFill>
                  <a:srgbClr val="002060"/>
                </a:solidFill>
                <a:latin typeface="+mn-lt"/>
              </a:rPr>
              <a:t>Б) Не в своей     …            (чашке, тарелке)</a:t>
            </a:r>
            <a:br>
              <a:rPr lang="ru-RU" sz="2400" i="1" dirty="0" smtClean="0">
                <a:solidFill>
                  <a:srgbClr val="002060"/>
                </a:solidFill>
                <a:latin typeface="+mn-lt"/>
              </a:rPr>
            </a:br>
            <a:r>
              <a:rPr lang="ru-RU" sz="2400" i="1" dirty="0" smtClean="0">
                <a:solidFill>
                  <a:srgbClr val="002060"/>
                </a:solidFill>
                <a:latin typeface="+mn-lt"/>
              </a:rPr>
              <a:t>В) Считать          …          (сорок, ворон)</a:t>
            </a:r>
            <a:br>
              <a:rPr lang="ru-RU" sz="2400" i="1" dirty="0" smtClean="0">
                <a:solidFill>
                  <a:srgbClr val="002060"/>
                </a:solidFill>
                <a:latin typeface="+mn-lt"/>
              </a:rPr>
            </a:br>
            <a:r>
              <a:rPr lang="ru-RU" sz="2400" b="1" i="1" dirty="0" smtClean="0">
                <a:solidFill>
                  <a:srgbClr val="002060"/>
                </a:solidFill>
                <a:latin typeface="+mn-lt"/>
              </a:rPr>
              <a:t>2.  Объясните значение крылатых выражений одним словом</a:t>
            </a:r>
            <a:r>
              <a:rPr lang="ru-RU" sz="2400" i="1" dirty="0" smtClean="0">
                <a:solidFill>
                  <a:srgbClr val="002060"/>
                </a:solidFill>
                <a:latin typeface="+mn-lt"/>
              </a:rPr>
              <a:t/>
            </a:r>
            <a:br>
              <a:rPr lang="ru-RU" sz="2400" i="1" dirty="0" smtClean="0">
                <a:solidFill>
                  <a:srgbClr val="002060"/>
                </a:solidFill>
                <a:latin typeface="+mn-lt"/>
              </a:rPr>
            </a:br>
            <a:r>
              <a:rPr lang="ru-RU" sz="2400" i="1" dirty="0" smtClean="0">
                <a:solidFill>
                  <a:srgbClr val="002060"/>
                </a:solidFill>
                <a:latin typeface="+mn-lt"/>
              </a:rPr>
              <a:t>А) Выбиться из сил </a:t>
            </a:r>
            <a:br>
              <a:rPr lang="ru-RU" sz="2400" i="1" dirty="0" smtClean="0">
                <a:solidFill>
                  <a:srgbClr val="002060"/>
                </a:solidFill>
                <a:latin typeface="+mn-lt"/>
              </a:rPr>
            </a:br>
            <a:r>
              <a:rPr lang="ru-RU" sz="2400" i="1" dirty="0" smtClean="0">
                <a:solidFill>
                  <a:srgbClr val="002060"/>
                </a:solidFill>
                <a:latin typeface="+mn-lt"/>
              </a:rPr>
              <a:t>Б) Держать язык за зубами</a:t>
            </a:r>
            <a:br>
              <a:rPr lang="ru-RU" sz="2400" i="1" dirty="0" smtClean="0">
                <a:solidFill>
                  <a:srgbClr val="002060"/>
                </a:solidFill>
                <a:latin typeface="+mn-lt"/>
              </a:rPr>
            </a:br>
            <a:r>
              <a:rPr lang="ru-RU" sz="2400" i="1" dirty="0" smtClean="0">
                <a:solidFill>
                  <a:srgbClr val="002060"/>
                </a:solidFill>
                <a:latin typeface="+mn-lt"/>
              </a:rPr>
              <a:t>В) Сидеть сложа руки</a:t>
            </a:r>
            <a:br>
              <a:rPr lang="ru-RU" sz="2400" i="1" dirty="0" smtClean="0">
                <a:solidFill>
                  <a:srgbClr val="002060"/>
                </a:solidFill>
                <a:latin typeface="+mn-lt"/>
              </a:rPr>
            </a:br>
            <a:r>
              <a:rPr lang="ru-RU" sz="2400" b="1" i="1" dirty="0" smtClean="0">
                <a:solidFill>
                  <a:srgbClr val="002060"/>
                </a:solidFill>
                <a:latin typeface="+mn-lt"/>
              </a:rPr>
              <a:t>3.</a:t>
            </a:r>
            <a:r>
              <a:rPr lang="ru-RU" sz="2400" i="1" dirty="0" smtClean="0">
                <a:solidFill>
                  <a:srgbClr val="002060"/>
                </a:solidFill>
                <a:latin typeface="+mn-lt"/>
              </a:rPr>
              <a:t> </a:t>
            </a:r>
            <a:r>
              <a:rPr lang="ru-RU" sz="2400" b="1" i="1" dirty="0" smtClean="0">
                <a:solidFill>
                  <a:srgbClr val="002060"/>
                </a:solidFill>
                <a:latin typeface="+mn-lt"/>
              </a:rPr>
              <a:t>Подчеркните в предложениях крылатые выражения</a:t>
            </a:r>
            <a:r>
              <a:rPr lang="ru-RU" sz="2400" i="1" dirty="0" smtClean="0">
                <a:solidFill>
                  <a:srgbClr val="002060"/>
                </a:solidFill>
                <a:latin typeface="+mn-lt"/>
              </a:rPr>
              <a:t/>
            </a:r>
            <a:br>
              <a:rPr lang="ru-RU" sz="2400" i="1" dirty="0" smtClean="0">
                <a:solidFill>
                  <a:srgbClr val="002060"/>
                </a:solidFill>
                <a:latin typeface="+mn-lt"/>
              </a:rPr>
            </a:br>
            <a:r>
              <a:rPr lang="ru-RU" sz="2400" i="1" dirty="0" smtClean="0">
                <a:solidFill>
                  <a:srgbClr val="002060"/>
                </a:solidFill>
                <a:latin typeface="+mn-lt"/>
              </a:rPr>
              <a:t>А) Я больше не намерен бросать слова на ветер</a:t>
            </a:r>
            <a:br>
              <a:rPr lang="ru-RU" sz="2400" i="1" dirty="0" smtClean="0">
                <a:solidFill>
                  <a:srgbClr val="002060"/>
                </a:solidFill>
                <a:latin typeface="+mn-lt"/>
              </a:rPr>
            </a:br>
            <a:r>
              <a:rPr lang="ru-RU" sz="2400" i="1" dirty="0" smtClean="0">
                <a:solidFill>
                  <a:srgbClr val="002060"/>
                </a:solidFill>
                <a:latin typeface="+mn-lt"/>
              </a:rPr>
              <a:t>Б) Маша знала этот район как свои пять пальцев</a:t>
            </a:r>
            <a:br>
              <a:rPr lang="ru-RU" sz="2400" i="1" dirty="0" smtClean="0">
                <a:solidFill>
                  <a:srgbClr val="002060"/>
                </a:solidFill>
                <a:latin typeface="+mn-lt"/>
              </a:rPr>
            </a:br>
            <a:endParaRPr lang="ru-RU" sz="2400" i="1" dirty="0">
              <a:solidFill>
                <a:srgbClr val="00206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936104"/>
          </a:xfrm>
        </p:spPr>
        <p:txBody>
          <a:bodyPr>
            <a:normAutofit/>
          </a:bodyPr>
          <a:lstStyle/>
          <a:p>
            <a:r>
              <a:rPr lang="ru-RU" b="1" u="sng" dirty="0" smtClean="0">
                <a:solidFill>
                  <a:srgbClr val="002060"/>
                </a:solidFill>
                <a:latin typeface="+mn-lt"/>
              </a:rPr>
              <a:t>Результаты теста</a:t>
            </a:r>
            <a:endParaRPr lang="ru-RU" b="1" u="sng" dirty="0">
              <a:solidFill>
                <a:srgbClr val="002060"/>
              </a:solidFill>
              <a:latin typeface="+mn-lt"/>
            </a:endParaRPr>
          </a:p>
        </p:txBody>
      </p:sp>
      <p:graphicFrame>
        <p:nvGraphicFramePr>
          <p:cNvPr id="3" name="Диаграмма 2"/>
          <p:cNvGraphicFramePr/>
          <p:nvPr/>
        </p:nvGraphicFramePr>
        <p:xfrm>
          <a:off x="1619672" y="1412776"/>
          <a:ext cx="3600400"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p:nvPr/>
        </p:nvGraphicFramePr>
        <p:xfrm>
          <a:off x="4860032" y="1412776"/>
          <a:ext cx="4104456" cy="2462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4895528" y="3717032"/>
          <a:ext cx="4248472" cy="2523356"/>
        </p:xfrm>
        <a:graphic>
          <a:graphicData uri="http://schemas.openxmlformats.org/drawingml/2006/chart">
            <c:chart xmlns:c="http://schemas.openxmlformats.org/drawingml/2006/chart" xmlns:r="http://schemas.openxmlformats.org/officeDocument/2006/relationships" r:id="rId4"/>
          </a:graphicData>
        </a:graphic>
      </p:graphicFrame>
      <p:sp>
        <p:nvSpPr>
          <p:cNvPr id="6" name="Заголовок 1"/>
          <p:cNvSpPr txBox="1">
            <a:spLocks/>
          </p:cNvSpPr>
          <p:nvPr/>
        </p:nvSpPr>
        <p:spPr>
          <a:xfrm>
            <a:off x="1835696" y="3717032"/>
            <a:ext cx="3744416" cy="25202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u="sng" dirty="0" smtClean="0">
                <a:solidFill>
                  <a:schemeClr val="accent2">
                    <a:lumMod val="75000"/>
                  </a:schemeClr>
                </a:solidFill>
                <a:ea typeface="+mj-ea"/>
                <a:cs typeface="+mj-cs"/>
              </a:rPr>
              <a:t>Красный – высокий</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sng" strike="noStrike" kern="1200" cap="none" spc="0" normalizeH="0" baseline="0" noProof="0" dirty="0" smtClean="0">
                <a:ln>
                  <a:noFill/>
                </a:ln>
                <a:solidFill>
                  <a:srgbClr val="0070C0"/>
                </a:solidFill>
                <a:effectLst/>
                <a:uLnTx/>
                <a:uFillTx/>
                <a:latin typeface="+mn-lt"/>
                <a:ea typeface="+mj-ea"/>
                <a:cs typeface="+mj-cs"/>
              </a:rPr>
              <a:t>Синий – средний</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u="sng" dirty="0" smtClean="0">
                <a:solidFill>
                  <a:srgbClr val="92D050"/>
                </a:solidFill>
                <a:ea typeface="+mj-ea"/>
                <a:cs typeface="+mj-cs"/>
              </a:rPr>
              <a:t>Зеленый - низкий</a:t>
            </a:r>
            <a:endParaRPr kumimoji="0" lang="ru-RU" sz="2800" b="1" i="0" u="sng" strike="noStrike" kern="1200" cap="none" spc="0" normalizeH="0" baseline="0" noProof="0" dirty="0">
              <a:ln>
                <a:noFill/>
              </a:ln>
              <a:solidFill>
                <a:srgbClr val="92D050"/>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924944"/>
            <a:ext cx="8064896" cy="1215008"/>
          </a:xfrm>
        </p:spPr>
        <p:txBody>
          <a:bodyPr>
            <a:noAutofit/>
          </a:bodyPr>
          <a:lstStyle/>
          <a:p>
            <a:r>
              <a:rPr lang="ru-RU" sz="2400" b="1" i="1" u="sng" dirty="0" smtClean="0">
                <a:solidFill>
                  <a:srgbClr val="002060"/>
                </a:solidFill>
              </a:rPr>
              <a:t>Анкета </a:t>
            </a:r>
            <a:r>
              <a:rPr lang="ru-RU" sz="2400" i="1" dirty="0" smtClean="0"/>
              <a:t/>
            </a:r>
            <a:br>
              <a:rPr lang="ru-RU" sz="2400" i="1" dirty="0" smtClean="0"/>
            </a:br>
            <a:r>
              <a:rPr lang="ru-RU" sz="2400" b="1" i="1" dirty="0" smtClean="0"/>
              <a:t>1. Знаете ли вы, что такое крылатое выражение? </a:t>
            </a:r>
            <a:r>
              <a:rPr lang="ru-RU" sz="2400" i="1" dirty="0" smtClean="0"/>
              <a:t/>
            </a:r>
            <a:br>
              <a:rPr lang="ru-RU" sz="2400" i="1" dirty="0" smtClean="0"/>
            </a:br>
            <a:r>
              <a:rPr lang="ru-RU" sz="2400" i="1" dirty="0" smtClean="0">
                <a:solidFill>
                  <a:srgbClr val="002060"/>
                </a:solidFill>
              </a:rPr>
              <a:t>А) Да     Б) Не помню     В) Нет</a:t>
            </a:r>
            <a:r>
              <a:rPr lang="ru-RU" sz="2400" i="1" dirty="0" smtClean="0"/>
              <a:t/>
            </a:r>
            <a:br>
              <a:rPr lang="ru-RU" sz="2400" i="1" dirty="0" smtClean="0"/>
            </a:br>
            <a:r>
              <a:rPr lang="ru-RU" sz="2400" b="1" i="1" dirty="0" smtClean="0"/>
              <a:t>2. Употребляете ли крылатые выражения  в своей речи?</a:t>
            </a:r>
            <a:r>
              <a:rPr lang="ru-RU" sz="2400" i="1" dirty="0" smtClean="0"/>
              <a:t/>
            </a:r>
            <a:br>
              <a:rPr lang="ru-RU" sz="2400" i="1" dirty="0" smtClean="0"/>
            </a:br>
            <a:r>
              <a:rPr lang="ru-RU" sz="2400" i="1" dirty="0" smtClean="0">
                <a:solidFill>
                  <a:srgbClr val="002060"/>
                </a:solidFill>
              </a:rPr>
              <a:t>А) Да, часто    Б) Да, но редко    В) Вообще не употребляю</a:t>
            </a:r>
            <a:r>
              <a:rPr lang="ru-RU" sz="2400" i="1" dirty="0" smtClean="0"/>
              <a:t/>
            </a:r>
            <a:br>
              <a:rPr lang="ru-RU" sz="2400" i="1" dirty="0" smtClean="0"/>
            </a:br>
            <a:r>
              <a:rPr lang="ru-RU" sz="2400" b="1" i="1" dirty="0" smtClean="0"/>
              <a:t>3. Часто ли сталкиваетесь с крылатыми выражениями в книгах?</a:t>
            </a:r>
            <a:r>
              <a:rPr lang="ru-RU" sz="2400" i="1" dirty="0" smtClean="0"/>
              <a:t/>
            </a:r>
            <a:br>
              <a:rPr lang="ru-RU" sz="2400" i="1" dirty="0" smtClean="0"/>
            </a:br>
            <a:r>
              <a:rPr lang="ru-RU" sz="2400" i="1" dirty="0" smtClean="0">
                <a:solidFill>
                  <a:srgbClr val="002060"/>
                </a:solidFill>
              </a:rPr>
              <a:t>А) Да    Б) Редко      В) Я не читаю книги</a:t>
            </a:r>
            <a:r>
              <a:rPr lang="ru-RU" sz="2400" i="1" dirty="0" smtClean="0"/>
              <a:t/>
            </a:r>
            <a:br>
              <a:rPr lang="ru-RU" sz="2400" i="1" dirty="0" smtClean="0"/>
            </a:br>
            <a:r>
              <a:rPr lang="ru-RU" sz="2400" b="1" i="1" dirty="0" smtClean="0"/>
              <a:t>4. Знаете ли, по каким показателям учитель оценивает ответ?</a:t>
            </a:r>
            <a:r>
              <a:rPr lang="ru-RU" sz="2400" i="1" dirty="0" smtClean="0"/>
              <a:t/>
            </a:r>
            <a:br>
              <a:rPr lang="ru-RU" sz="2400" i="1" dirty="0" smtClean="0"/>
            </a:br>
            <a:r>
              <a:rPr lang="ru-RU" sz="2400" i="1" dirty="0" smtClean="0">
                <a:solidFill>
                  <a:srgbClr val="002060"/>
                </a:solidFill>
              </a:rPr>
              <a:t>А) Да    Б) Нет    В) Не задумывался об этом</a:t>
            </a:r>
            <a:r>
              <a:rPr lang="ru-RU" sz="2400" i="1" dirty="0" smtClean="0"/>
              <a:t/>
            </a:r>
            <a:br>
              <a:rPr lang="ru-RU" sz="2400" i="1" dirty="0" smtClean="0"/>
            </a:br>
            <a:r>
              <a:rPr lang="ru-RU" sz="2400" b="1" i="1" dirty="0" smtClean="0"/>
              <a:t>5. Можно ли при помощи крылатых выражений оценить ответ учащегося?</a:t>
            </a:r>
            <a:r>
              <a:rPr lang="ru-RU" sz="2400" i="1" dirty="0" smtClean="0"/>
              <a:t/>
            </a:r>
            <a:br>
              <a:rPr lang="ru-RU" sz="2400" i="1" dirty="0" smtClean="0"/>
            </a:br>
            <a:r>
              <a:rPr lang="ru-RU" sz="2400" i="1" dirty="0" smtClean="0">
                <a:solidFill>
                  <a:srgbClr val="002060"/>
                </a:solidFill>
              </a:rPr>
              <a:t>А) Да    Б) Нет    В) Не знаю</a:t>
            </a:r>
            <a:r>
              <a:rPr lang="ru-RU" sz="2400" i="1" dirty="0" smtClean="0">
                <a:solidFill>
                  <a:srgbClr val="0066FF"/>
                </a:solidFill>
              </a:rPr>
              <a:t/>
            </a:r>
            <a:br>
              <a:rPr lang="ru-RU" sz="2400" i="1" dirty="0" smtClean="0">
                <a:solidFill>
                  <a:srgbClr val="0066FF"/>
                </a:solidFill>
              </a:rPr>
            </a:br>
            <a:endParaRPr lang="ru-RU" sz="2400" i="1" dirty="0">
              <a:solidFill>
                <a:srgbClr val="0066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64904"/>
            <a:ext cx="7992888" cy="1143000"/>
          </a:xfrm>
        </p:spPr>
        <p:txBody>
          <a:bodyPr>
            <a:noAutofit/>
          </a:bodyPr>
          <a:lstStyle/>
          <a:p>
            <a:r>
              <a:rPr lang="ru-RU" sz="3600" b="1" i="1" dirty="0" smtClean="0">
                <a:solidFill>
                  <a:srgbClr val="002060"/>
                </a:solidFill>
                <a:latin typeface="+mn-lt"/>
              </a:rPr>
              <a:t>Результаты анкетирования позволяют сделать вывод, что учащиеся </a:t>
            </a:r>
            <a:r>
              <a:rPr lang="ru-RU" sz="3600" b="1" i="1" u="sng" dirty="0" smtClean="0">
                <a:solidFill>
                  <a:srgbClr val="002060"/>
                </a:solidFill>
                <a:latin typeface="+mn-lt"/>
              </a:rPr>
              <a:t>вошли в азарт,</a:t>
            </a:r>
            <a:r>
              <a:rPr lang="ru-RU" sz="3600" b="1" i="1" dirty="0" smtClean="0">
                <a:solidFill>
                  <a:srgbClr val="002060"/>
                </a:solidFill>
                <a:latin typeface="+mn-lt"/>
              </a:rPr>
              <a:t> родители не чувствуют себя как </a:t>
            </a:r>
            <a:r>
              <a:rPr lang="ru-RU" sz="3600" b="1" i="1" u="sng" dirty="0" smtClean="0">
                <a:solidFill>
                  <a:srgbClr val="002060"/>
                </a:solidFill>
                <a:latin typeface="+mn-lt"/>
              </a:rPr>
              <a:t>рыба в воде</a:t>
            </a:r>
            <a:r>
              <a:rPr lang="ru-RU" sz="3600" b="1" i="1" dirty="0" smtClean="0">
                <a:solidFill>
                  <a:srgbClr val="002060"/>
                </a:solidFill>
                <a:latin typeface="+mn-lt"/>
              </a:rPr>
              <a:t>, а учителя начальных классов </a:t>
            </a:r>
            <a:r>
              <a:rPr lang="ru-RU" sz="3600" b="1" i="1" u="sng" dirty="0" smtClean="0">
                <a:solidFill>
                  <a:srgbClr val="002060"/>
                </a:solidFill>
                <a:latin typeface="+mn-lt"/>
              </a:rPr>
              <a:t>оказались на высоте</a:t>
            </a:r>
            <a:r>
              <a:rPr lang="ru-RU" sz="3600" b="1" i="1" dirty="0" smtClean="0">
                <a:solidFill>
                  <a:srgbClr val="002060"/>
                </a:solidFill>
                <a:latin typeface="+mn-lt"/>
              </a:rPr>
              <a:t>. </a:t>
            </a:r>
            <a:endParaRPr lang="ru-RU" sz="3600" b="1" i="1" dirty="0">
              <a:solidFill>
                <a:srgbClr val="002060"/>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620688"/>
            <a:ext cx="6120680" cy="1944216"/>
          </a:xfrm>
        </p:spPr>
        <p:txBody>
          <a:bodyPr>
            <a:noAutofit/>
          </a:bodyPr>
          <a:lstStyle/>
          <a:p>
            <a:pPr algn="l"/>
            <a:r>
              <a:rPr lang="ru-RU" sz="2400" dirty="0" smtClean="0">
                <a:latin typeface="+mn-lt"/>
              </a:rPr>
              <a:t/>
            </a:r>
            <a:br>
              <a:rPr lang="ru-RU" sz="2400" dirty="0" smtClean="0">
                <a:latin typeface="+mn-lt"/>
              </a:rPr>
            </a:br>
            <a:r>
              <a:rPr lang="ru-RU" sz="2400" dirty="0" smtClean="0">
                <a:latin typeface="+mn-lt"/>
              </a:rPr>
              <a:t/>
            </a:r>
            <a:br>
              <a:rPr lang="ru-RU" sz="2400" dirty="0" smtClean="0">
                <a:latin typeface="+mn-lt"/>
              </a:rPr>
            </a:br>
            <a:r>
              <a:rPr lang="ru-RU" sz="2400" dirty="0" smtClean="0">
                <a:latin typeface="+mn-lt"/>
              </a:rPr>
              <a:t/>
            </a:r>
            <a:br>
              <a:rPr lang="ru-RU" sz="2400" dirty="0" smtClean="0">
                <a:latin typeface="+mn-lt"/>
              </a:rPr>
            </a:br>
            <a:r>
              <a:rPr lang="ru-RU" sz="2400" b="1" dirty="0" smtClean="0">
                <a:latin typeface="+mn-lt"/>
              </a:rPr>
              <a:t>Крылатые выражения</a:t>
            </a:r>
            <a:r>
              <a:rPr lang="ru-RU" sz="2800" b="1" dirty="0" smtClean="0">
                <a:latin typeface="+mn-lt"/>
              </a:rPr>
              <a:t>:</a:t>
            </a:r>
            <a:r>
              <a:rPr lang="ru-RU" sz="2800" dirty="0" smtClean="0">
                <a:latin typeface="+mn-lt"/>
              </a:rPr>
              <a:t> «светлая голова», «семи пядей во лбу», «быть Цезарем, или ничем», « с полной отдачей», «кладезь знаний», «большому кораблю – большое плаванье», «гвоздь программы», «играть первую скрипку»</a:t>
            </a:r>
            <a:r>
              <a:rPr lang="ru-RU" sz="2800" b="1" dirty="0" smtClean="0">
                <a:latin typeface="+mn-lt"/>
              </a:rPr>
              <a:t/>
            </a:r>
            <a:br>
              <a:rPr lang="ru-RU" sz="2800" b="1" dirty="0" smtClean="0">
                <a:latin typeface="+mn-lt"/>
              </a:rPr>
            </a:br>
            <a:endParaRPr lang="ru-RU" sz="2800" dirty="0">
              <a:latin typeface="+mn-lt"/>
            </a:endParaRPr>
          </a:p>
        </p:txBody>
      </p:sp>
      <p:sp>
        <p:nvSpPr>
          <p:cNvPr id="5" name="Заголовок 1"/>
          <p:cNvSpPr txBox="1">
            <a:spLocks/>
          </p:cNvSpPr>
          <p:nvPr/>
        </p:nvSpPr>
        <p:spPr>
          <a:xfrm>
            <a:off x="2123728" y="3501008"/>
            <a:ext cx="6048672" cy="2088232"/>
          </a:xfrm>
          <a:prstGeom prst="rect">
            <a:avLst/>
          </a:prstGeom>
        </p:spPr>
        <p:txBody>
          <a:bodyPr vert="horz" lIns="91440" tIns="45720" rIns="91440" bIns="45720" rtlCol="0" anchor="ctr">
            <a:noAutofit/>
          </a:bodyPr>
          <a:lstStyle/>
          <a:p>
            <a:endParaRPr lang="ru-RU" sz="2400" b="1" dirty="0" smtClean="0"/>
          </a:p>
          <a:p>
            <a:endParaRPr lang="ru-RU" sz="2400" b="1" dirty="0" smtClean="0"/>
          </a:p>
          <a:p>
            <a:r>
              <a:rPr lang="ru-RU" sz="2400" b="1" dirty="0" smtClean="0"/>
              <a:t>Крылатые</a:t>
            </a:r>
            <a:r>
              <a:rPr lang="ru-RU" sz="2800" b="1" dirty="0" smtClean="0"/>
              <a:t> </a:t>
            </a:r>
            <a:r>
              <a:rPr lang="ru-RU" sz="2800" b="1" dirty="0"/>
              <a:t>выражения:</a:t>
            </a:r>
            <a:r>
              <a:rPr lang="ru-RU" sz="2800" dirty="0"/>
              <a:t> « знать на зубок», « не покладая рук», «бороться и искать, найти </a:t>
            </a:r>
            <a:r>
              <a:rPr lang="ru-RU" sz="2800" dirty="0" smtClean="0"/>
              <a:t>и не </a:t>
            </a:r>
            <a:r>
              <a:rPr lang="ru-RU" sz="2800" dirty="0"/>
              <a:t>сдаваться», «вкладывать душу», «собаку съел», «тютелька в тютельку», «на седьмом небе»</a:t>
            </a:r>
          </a:p>
        </p:txBody>
      </p:sp>
      <p:pic>
        <p:nvPicPr>
          <p:cNvPr id="1027" name="Picture 3" descr="C:\Documents and Settings\Марина\Рабочий стол\Новая папка\Цифры_красивые цифры_винтаж_01.png"/>
          <p:cNvPicPr>
            <a:picLocks noChangeAspect="1" noChangeArrowheads="1"/>
          </p:cNvPicPr>
          <p:nvPr/>
        </p:nvPicPr>
        <p:blipFill>
          <a:blip r:embed="rId2" cstate="print"/>
          <a:srcRect/>
          <a:stretch>
            <a:fillRect/>
          </a:stretch>
        </p:blipFill>
        <p:spPr bwMode="auto">
          <a:xfrm>
            <a:off x="1259632" y="836712"/>
            <a:ext cx="1205008" cy="1698691"/>
          </a:xfrm>
          <a:prstGeom prst="rect">
            <a:avLst/>
          </a:prstGeom>
          <a:noFill/>
        </p:spPr>
      </p:pic>
      <p:pic>
        <p:nvPicPr>
          <p:cNvPr id="1028" name="Picture 4" descr="C:\Documents and Settings\Марина\Рабочий стол\Новая папка\1.png"/>
          <p:cNvPicPr>
            <a:picLocks noChangeAspect="1" noChangeArrowheads="1"/>
          </p:cNvPicPr>
          <p:nvPr/>
        </p:nvPicPr>
        <p:blipFill>
          <a:blip r:embed="rId3" cstate="print"/>
          <a:srcRect/>
          <a:stretch>
            <a:fillRect/>
          </a:stretch>
        </p:blipFill>
        <p:spPr bwMode="auto">
          <a:xfrm>
            <a:off x="554314" y="548681"/>
            <a:ext cx="872466" cy="1944215"/>
          </a:xfrm>
          <a:prstGeom prst="rect">
            <a:avLst/>
          </a:prstGeom>
          <a:noFill/>
        </p:spPr>
      </p:pic>
      <p:pic>
        <p:nvPicPr>
          <p:cNvPr id="1029" name="Picture 5" descr="C:\Documents and Settings\Марина\Рабочий стол\Новая папка\Цифры_красивые цифры_винтаж_09.png"/>
          <p:cNvPicPr>
            <a:picLocks noChangeAspect="1" noChangeArrowheads="1"/>
          </p:cNvPicPr>
          <p:nvPr/>
        </p:nvPicPr>
        <p:blipFill>
          <a:blip r:embed="rId4" cstate="print"/>
          <a:srcRect/>
          <a:stretch>
            <a:fillRect/>
          </a:stretch>
        </p:blipFill>
        <p:spPr bwMode="auto">
          <a:xfrm>
            <a:off x="683568" y="3068960"/>
            <a:ext cx="1147593" cy="1800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980728"/>
            <a:ext cx="6645424" cy="1143000"/>
          </a:xfrm>
        </p:spPr>
        <p:txBody>
          <a:bodyPr>
            <a:noAutofit/>
          </a:bodyPr>
          <a:lstStyle/>
          <a:p>
            <a:pPr algn="l"/>
            <a:r>
              <a:rPr lang="ru-RU" sz="1600" dirty="0" smtClean="0">
                <a:latin typeface="+mn-lt"/>
              </a:rPr>
              <a:t/>
            </a:r>
            <a:br>
              <a:rPr lang="ru-RU" sz="1600" dirty="0" smtClean="0">
                <a:latin typeface="+mn-lt"/>
              </a:rPr>
            </a:br>
            <a:r>
              <a:rPr lang="ru-RU" sz="1600" dirty="0" smtClean="0">
                <a:latin typeface="+mn-lt"/>
              </a:rPr>
              <a:t/>
            </a:r>
            <a:br>
              <a:rPr lang="ru-RU" sz="1600" dirty="0" smtClean="0">
                <a:latin typeface="+mn-lt"/>
              </a:rPr>
            </a:br>
            <a:r>
              <a:rPr lang="ru-RU" sz="1600" dirty="0" smtClean="0">
                <a:latin typeface="+mn-lt"/>
              </a:rPr>
              <a:t/>
            </a:r>
            <a:br>
              <a:rPr lang="ru-RU" sz="1600" dirty="0" smtClean="0">
                <a:latin typeface="+mn-lt"/>
              </a:rPr>
            </a:br>
            <a:r>
              <a:rPr lang="ru-RU" sz="2400" b="1" dirty="0" smtClean="0">
                <a:latin typeface="+mn-lt"/>
              </a:rPr>
              <a:t>Крылатые выражения:</a:t>
            </a:r>
            <a:r>
              <a:rPr lang="ru-RU" sz="2400" dirty="0" smtClean="0">
                <a:latin typeface="+mn-lt"/>
              </a:rPr>
              <a:t>  </a:t>
            </a:r>
            <a:r>
              <a:rPr lang="ru-RU" sz="2800" dirty="0" smtClean="0">
                <a:latin typeface="+mn-lt"/>
              </a:rPr>
              <a:t>«без сучка, без задоринки»,  «держать руку на пульсе», «есть ещё порох в пороховницах», «из кожи вон лезть», «воды не замутит», «ушки на макушке», «быстрее, выше, сильнее», «знает толк</a:t>
            </a:r>
            <a:r>
              <a:rPr lang="ru-RU" sz="1800" dirty="0" smtClean="0">
                <a:latin typeface="+mn-lt"/>
              </a:rPr>
              <a:t>»</a:t>
            </a:r>
            <a:br>
              <a:rPr lang="ru-RU" sz="1800" dirty="0" smtClean="0">
                <a:latin typeface="+mn-lt"/>
              </a:rPr>
            </a:br>
            <a:endParaRPr lang="ru-RU" sz="1600" dirty="0">
              <a:latin typeface="+mn-lt"/>
            </a:endParaRPr>
          </a:p>
        </p:txBody>
      </p:sp>
      <p:sp>
        <p:nvSpPr>
          <p:cNvPr id="5" name="Заголовок 1"/>
          <p:cNvSpPr txBox="1">
            <a:spLocks/>
          </p:cNvSpPr>
          <p:nvPr/>
        </p:nvSpPr>
        <p:spPr>
          <a:xfrm>
            <a:off x="1979712" y="3501008"/>
            <a:ext cx="6645424" cy="1359024"/>
          </a:xfrm>
          <a:prstGeom prst="rect">
            <a:avLst/>
          </a:prstGeom>
        </p:spPr>
        <p:txBody>
          <a:bodyPr vert="horz" lIns="91440" tIns="45720" rIns="91440" bIns="45720" rtlCol="0" anchor="ctr">
            <a:noAutofit/>
          </a:bodyPr>
          <a:lstStyle/>
          <a:p>
            <a:endParaRPr lang="ru-RU" sz="2400" b="1" dirty="0" smtClean="0"/>
          </a:p>
          <a:p>
            <a:endParaRPr lang="ru-RU" sz="2400" b="1" dirty="0" smtClean="0"/>
          </a:p>
          <a:p>
            <a:endParaRPr lang="ru-RU" sz="2400" b="1" dirty="0" smtClean="0"/>
          </a:p>
          <a:p>
            <a:r>
              <a:rPr lang="ru-RU" sz="2400" b="1" dirty="0" smtClean="0"/>
              <a:t>Крылатые </a:t>
            </a:r>
            <a:r>
              <a:rPr lang="ru-RU" sz="2400" b="1" dirty="0"/>
              <a:t>выражения:</a:t>
            </a:r>
            <a:r>
              <a:rPr lang="ru-RU" sz="2400" dirty="0"/>
              <a:t>  </a:t>
            </a:r>
            <a:r>
              <a:rPr lang="ru-RU" sz="2800" dirty="0"/>
              <a:t>«добраться до сути», «засучить рукава», «как по маслу», «медленно, но верно», «не лыком шит», «в здравом уме и твёрдой памяти», «язык хорошо подвешен», «говорит как пишет», «золотая середина»</a:t>
            </a:r>
          </a:p>
        </p:txBody>
      </p:sp>
      <p:pic>
        <p:nvPicPr>
          <p:cNvPr id="2050" name="Picture 2" descr="C:\Documents and Settings\Марина\Рабочий стол\Новая папка\8.png"/>
          <p:cNvPicPr>
            <a:picLocks noChangeAspect="1" noChangeArrowheads="1"/>
          </p:cNvPicPr>
          <p:nvPr/>
        </p:nvPicPr>
        <p:blipFill>
          <a:blip r:embed="rId2" cstate="print"/>
          <a:srcRect/>
          <a:stretch>
            <a:fillRect/>
          </a:stretch>
        </p:blipFill>
        <p:spPr bwMode="auto">
          <a:xfrm>
            <a:off x="683569" y="548681"/>
            <a:ext cx="1008112" cy="1902098"/>
          </a:xfrm>
          <a:prstGeom prst="rect">
            <a:avLst/>
          </a:prstGeom>
          <a:noFill/>
        </p:spPr>
      </p:pic>
      <p:pic>
        <p:nvPicPr>
          <p:cNvPr id="2051" name="Picture 3" descr="C:\Documents and Settings\Марина\Рабочий стол\Новая папка\11.jpg"/>
          <p:cNvPicPr>
            <a:picLocks noChangeAspect="1" noChangeArrowheads="1"/>
          </p:cNvPicPr>
          <p:nvPr/>
        </p:nvPicPr>
        <p:blipFill>
          <a:blip r:embed="rId3" cstate="print"/>
          <a:srcRect/>
          <a:stretch>
            <a:fillRect/>
          </a:stretch>
        </p:blipFill>
        <p:spPr bwMode="auto">
          <a:xfrm>
            <a:off x="755576" y="2780929"/>
            <a:ext cx="1211893" cy="201622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980728"/>
            <a:ext cx="6645424" cy="1143000"/>
          </a:xfrm>
        </p:spPr>
        <p:txBody>
          <a:bodyPr>
            <a:noAutofit/>
          </a:bodyPr>
          <a:lstStyle/>
          <a:p>
            <a:pPr algn="l"/>
            <a:r>
              <a:rPr lang="ru-RU" sz="1600" dirty="0" smtClean="0">
                <a:latin typeface="+mn-lt"/>
              </a:rPr>
              <a:t/>
            </a:r>
            <a:br>
              <a:rPr lang="ru-RU" sz="1600" dirty="0" smtClean="0">
                <a:latin typeface="+mn-lt"/>
              </a:rPr>
            </a:br>
            <a:r>
              <a:rPr lang="ru-RU" sz="2400" b="1" dirty="0" smtClean="0">
                <a:latin typeface="+mn-lt"/>
              </a:rPr>
              <a:t>Крылатые выражения:</a:t>
            </a:r>
            <a:r>
              <a:rPr lang="ru-RU" sz="2400" dirty="0" smtClean="0">
                <a:latin typeface="+mn-lt"/>
              </a:rPr>
              <a:t>  </a:t>
            </a:r>
            <a:r>
              <a:rPr lang="ru-RU" sz="2800" dirty="0" smtClean="0">
                <a:latin typeface="+mn-lt"/>
              </a:rPr>
              <a:t>«не ударить лицом в грязь», «браться за ум», « пораскинуть мозгами», «как белка в колесе», «быть в форме», «держать планку», «нос по ветру держать»</a:t>
            </a:r>
            <a:endParaRPr lang="ru-RU" sz="2800" dirty="0">
              <a:latin typeface="+mn-lt"/>
            </a:endParaRPr>
          </a:p>
        </p:txBody>
      </p:sp>
      <p:sp>
        <p:nvSpPr>
          <p:cNvPr id="5" name="Заголовок 1"/>
          <p:cNvSpPr txBox="1">
            <a:spLocks/>
          </p:cNvSpPr>
          <p:nvPr/>
        </p:nvSpPr>
        <p:spPr>
          <a:xfrm>
            <a:off x="2195736" y="3068960"/>
            <a:ext cx="6501408" cy="1944216"/>
          </a:xfrm>
          <a:prstGeom prst="rect">
            <a:avLst/>
          </a:prstGeom>
        </p:spPr>
        <p:txBody>
          <a:bodyPr vert="horz" lIns="91440" tIns="45720" rIns="91440" bIns="45720" rtlCol="0" anchor="ctr">
            <a:noAutofit/>
          </a:bodyPr>
          <a:lstStyle/>
          <a:p>
            <a:endParaRPr lang="ru-RU" sz="2400" b="1" dirty="0" smtClean="0"/>
          </a:p>
          <a:p>
            <a:endParaRPr lang="ru-RU" sz="2400" b="1" dirty="0" smtClean="0"/>
          </a:p>
          <a:p>
            <a:r>
              <a:rPr lang="ru-RU" sz="2400" b="1" dirty="0" smtClean="0"/>
              <a:t>Крылатые </a:t>
            </a:r>
            <a:r>
              <a:rPr lang="ru-RU" sz="2400" b="1" dirty="0"/>
              <a:t>выражения</a:t>
            </a:r>
            <a:r>
              <a:rPr lang="ru-RU" sz="2800" b="1" dirty="0"/>
              <a:t>:</a:t>
            </a:r>
            <a:r>
              <a:rPr lang="ru-RU" sz="2800" dirty="0"/>
              <a:t>  «спустя рукава», «галопом по Европам», «краем уха», «бывали хуже времена», «через пень колоду», «с серединки на половинку», «в поте лица», «так себе», «тяп-ляп и готово», «обо всём и ни о чём»</a:t>
            </a:r>
          </a:p>
        </p:txBody>
      </p:sp>
      <p:pic>
        <p:nvPicPr>
          <p:cNvPr id="3074" name="Picture 2" descr="C:\Documents and Settings\Марина\Рабочий стол\Новая папка\6.png"/>
          <p:cNvPicPr>
            <a:picLocks noChangeAspect="1" noChangeArrowheads="1"/>
          </p:cNvPicPr>
          <p:nvPr/>
        </p:nvPicPr>
        <p:blipFill>
          <a:blip r:embed="rId2" cstate="print"/>
          <a:srcRect/>
          <a:stretch>
            <a:fillRect/>
          </a:stretch>
        </p:blipFill>
        <p:spPr bwMode="auto">
          <a:xfrm>
            <a:off x="755576" y="476672"/>
            <a:ext cx="1134126" cy="2160240"/>
          </a:xfrm>
          <a:prstGeom prst="rect">
            <a:avLst/>
          </a:prstGeom>
          <a:noFill/>
        </p:spPr>
      </p:pic>
      <p:pic>
        <p:nvPicPr>
          <p:cNvPr id="3075" name="Picture 3" descr="C:\Documents and Settings\Марина\Рабочий стол\Новая папка\5.png"/>
          <p:cNvPicPr>
            <a:picLocks noChangeAspect="1" noChangeArrowheads="1"/>
          </p:cNvPicPr>
          <p:nvPr/>
        </p:nvPicPr>
        <p:blipFill>
          <a:blip r:embed="rId3" cstate="print"/>
          <a:srcRect/>
          <a:stretch>
            <a:fillRect/>
          </a:stretch>
        </p:blipFill>
        <p:spPr bwMode="auto">
          <a:xfrm>
            <a:off x="611560" y="2852936"/>
            <a:ext cx="1332868" cy="206646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980728"/>
            <a:ext cx="6645424" cy="1143000"/>
          </a:xfrm>
        </p:spPr>
        <p:txBody>
          <a:bodyPr>
            <a:noAutofit/>
          </a:bodyPr>
          <a:lstStyle/>
          <a:p>
            <a:pPr algn="l"/>
            <a:r>
              <a:rPr lang="ru-RU" sz="1600" dirty="0" smtClean="0">
                <a:latin typeface="+mn-lt"/>
              </a:rPr>
              <a:t/>
            </a:r>
            <a:br>
              <a:rPr lang="ru-RU" sz="1600" dirty="0" smtClean="0">
                <a:latin typeface="+mn-lt"/>
              </a:rPr>
            </a:br>
            <a:r>
              <a:rPr lang="ru-RU" sz="2400" b="1" dirty="0" smtClean="0">
                <a:latin typeface="+mn-lt"/>
              </a:rPr>
              <a:t>Крылатые выражения:</a:t>
            </a:r>
            <a:r>
              <a:rPr lang="ru-RU" sz="2400" dirty="0" smtClean="0">
                <a:latin typeface="+mn-lt"/>
              </a:rPr>
              <a:t>  </a:t>
            </a:r>
            <a:r>
              <a:rPr lang="ru-RU" sz="2800" dirty="0" smtClean="0">
                <a:latin typeface="+mn-lt"/>
              </a:rPr>
              <a:t>«втирать очки», «играть в бирюльки», «изобретать велосипед», «тараканы в голове», «со скрипом», «притягивать за уши», «как баран на новые ворота», «краем глаза», «зарыть талант в землю»</a:t>
            </a:r>
            <a:endParaRPr lang="ru-RU" sz="2800" dirty="0">
              <a:latin typeface="+mn-lt"/>
            </a:endParaRPr>
          </a:p>
        </p:txBody>
      </p:sp>
      <p:sp>
        <p:nvSpPr>
          <p:cNvPr id="5" name="Заголовок 1"/>
          <p:cNvSpPr txBox="1">
            <a:spLocks/>
          </p:cNvSpPr>
          <p:nvPr/>
        </p:nvSpPr>
        <p:spPr>
          <a:xfrm>
            <a:off x="2051720" y="3212976"/>
            <a:ext cx="6645424" cy="576064"/>
          </a:xfrm>
          <a:prstGeom prst="rect">
            <a:avLst/>
          </a:prstGeom>
        </p:spPr>
        <p:txBody>
          <a:bodyPr vert="horz" lIns="91440" tIns="45720" rIns="91440" bIns="45720" rtlCol="0" anchor="ctr">
            <a:noAutofit/>
          </a:bodyPr>
          <a:lstStyle/>
          <a:p>
            <a:endParaRPr lang="ru-RU" sz="2400" b="1" dirty="0" smtClean="0"/>
          </a:p>
          <a:p>
            <a:endParaRPr lang="ru-RU" sz="2400" b="1" dirty="0" smtClean="0"/>
          </a:p>
          <a:p>
            <a:endParaRPr lang="ru-RU" sz="2400" b="1" dirty="0" smtClean="0"/>
          </a:p>
          <a:p>
            <a:endParaRPr lang="ru-RU" sz="2400" b="1" dirty="0" smtClean="0"/>
          </a:p>
          <a:p>
            <a:endParaRPr lang="ru-RU" sz="2400" b="1" dirty="0" smtClean="0"/>
          </a:p>
          <a:p>
            <a:endParaRPr lang="ru-RU" sz="2400" b="1" dirty="0" smtClean="0"/>
          </a:p>
          <a:p>
            <a:endParaRPr lang="ru-RU" sz="2400" b="1" dirty="0" smtClean="0"/>
          </a:p>
          <a:p>
            <a:r>
              <a:rPr lang="ru-RU" sz="2400" b="1" dirty="0" smtClean="0"/>
              <a:t>Крылатые </a:t>
            </a:r>
            <a:r>
              <a:rPr lang="ru-RU" sz="2400" b="1" dirty="0"/>
              <a:t>выражения:</a:t>
            </a:r>
            <a:r>
              <a:rPr lang="ru-RU" sz="2400" dirty="0"/>
              <a:t>  </a:t>
            </a:r>
            <a:r>
              <a:rPr lang="ru-RU" sz="2800" dirty="0"/>
              <a:t>«без царя в голове», «витать в облаках», «высосанный из пальца», «курам на смех», «пальцем в небо», «с бухты-барахты», «сизифов труд», «не мытьём, так катаньем», «ни рыба, ни мясо», «ни два, ни полтора</a:t>
            </a:r>
            <a:r>
              <a:rPr lang="ru-RU" sz="2800" dirty="0" smtClean="0"/>
              <a:t>»</a:t>
            </a:r>
            <a:endParaRPr lang="ru-RU" sz="2400" dirty="0"/>
          </a:p>
        </p:txBody>
      </p:sp>
      <p:pic>
        <p:nvPicPr>
          <p:cNvPr id="4098" name="Picture 2" descr="C:\Documents and Settings\Марина\Рабочий стол\Новая папка\4.png"/>
          <p:cNvPicPr>
            <a:picLocks noChangeAspect="1" noChangeArrowheads="1"/>
          </p:cNvPicPr>
          <p:nvPr/>
        </p:nvPicPr>
        <p:blipFill>
          <a:blip r:embed="rId2" cstate="print"/>
          <a:srcRect/>
          <a:stretch>
            <a:fillRect/>
          </a:stretch>
        </p:blipFill>
        <p:spPr bwMode="auto">
          <a:xfrm>
            <a:off x="755576" y="548680"/>
            <a:ext cx="1250959" cy="2088232"/>
          </a:xfrm>
          <a:prstGeom prst="rect">
            <a:avLst/>
          </a:prstGeom>
          <a:noFill/>
        </p:spPr>
      </p:pic>
      <p:pic>
        <p:nvPicPr>
          <p:cNvPr id="4099" name="Picture 3" descr="C:\Documents and Settings\Марина\Рабочий стол\Новая папка\Цифры_красивые цифры_винтаж_03.png"/>
          <p:cNvPicPr>
            <a:picLocks noChangeAspect="1" noChangeArrowheads="1"/>
          </p:cNvPicPr>
          <p:nvPr/>
        </p:nvPicPr>
        <p:blipFill>
          <a:blip r:embed="rId3" cstate="print"/>
          <a:srcRect/>
          <a:stretch>
            <a:fillRect/>
          </a:stretch>
        </p:blipFill>
        <p:spPr bwMode="auto">
          <a:xfrm>
            <a:off x="899592" y="3068960"/>
            <a:ext cx="1159329" cy="20162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980728"/>
            <a:ext cx="6645424" cy="1143000"/>
          </a:xfrm>
        </p:spPr>
        <p:txBody>
          <a:bodyPr>
            <a:noAutofit/>
          </a:bodyPr>
          <a:lstStyle/>
          <a:p>
            <a:pPr algn="l"/>
            <a:r>
              <a:rPr lang="ru-RU" sz="1600" dirty="0" smtClean="0">
                <a:latin typeface="+mn-lt"/>
              </a:rPr>
              <a:t/>
            </a:r>
            <a:br>
              <a:rPr lang="ru-RU" sz="1600" dirty="0" smtClean="0">
                <a:latin typeface="+mn-lt"/>
              </a:rPr>
            </a:br>
            <a:r>
              <a:rPr lang="ru-RU" sz="1600" dirty="0" smtClean="0">
                <a:latin typeface="+mn-lt"/>
              </a:rPr>
              <a:t/>
            </a:r>
            <a:br>
              <a:rPr lang="ru-RU" sz="1600" dirty="0" smtClean="0">
                <a:latin typeface="+mn-lt"/>
              </a:rPr>
            </a:br>
            <a:r>
              <a:rPr lang="ru-RU" sz="2400" b="1" dirty="0" smtClean="0">
                <a:latin typeface="+mn-lt"/>
              </a:rPr>
              <a:t>Крылатые выражения:</a:t>
            </a:r>
            <a:r>
              <a:rPr lang="ru-RU" sz="2400" dirty="0" smtClean="0">
                <a:latin typeface="+mn-lt"/>
              </a:rPr>
              <a:t>  </a:t>
            </a:r>
            <a:r>
              <a:rPr lang="ru-RU" sz="2800" dirty="0" smtClean="0">
                <a:latin typeface="+mn-lt"/>
              </a:rPr>
              <a:t>«каша в голове», ни в зуб ногой», «ни сном, ни духом», «бросать слова на ветер», «ни то, ни сё», «профессор кислых щей», «еле-еле душа в теле», «с грехом пополам», «А вы, друзья, как не садитесь, всё в музыканты не годитесь!», «толочь воду в ступе»</a:t>
            </a:r>
            <a:endParaRPr lang="ru-RU" sz="2800" dirty="0">
              <a:latin typeface="+mn-lt"/>
            </a:endParaRPr>
          </a:p>
        </p:txBody>
      </p:sp>
      <p:sp>
        <p:nvSpPr>
          <p:cNvPr id="5" name="Заголовок 1"/>
          <p:cNvSpPr txBox="1">
            <a:spLocks/>
          </p:cNvSpPr>
          <p:nvPr/>
        </p:nvSpPr>
        <p:spPr>
          <a:xfrm>
            <a:off x="2051720" y="3140968"/>
            <a:ext cx="6645424" cy="2088232"/>
          </a:xfrm>
          <a:prstGeom prst="rect">
            <a:avLst/>
          </a:prstGeom>
        </p:spPr>
        <p:txBody>
          <a:bodyPr vert="horz" lIns="91440" tIns="45720" rIns="91440" bIns="45720" rtlCol="0" anchor="ctr">
            <a:noAutofit/>
          </a:bodyPr>
          <a:lstStyle/>
          <a:p>
            <a:endParaRPr lang="ru-RU" sz="2400" b="1" dirty="0" smtClean="0"/>
          </a:p>
          <a:p>
            <a:endParaRPr lang="ru-RU" sz="2400" b="1" dirty="0" smtClean="0"/>
          </a:p>
          <a:p>
            <a:endParaRPr lang="ru-RU" sz="2400" b="1" dirty="0" smtClean="0"/>
          </a:p>
          <a:p>
            <a:endParaRPr lang="ru-RU" sz="2400" b="1" dirty="0" smtClean="0"/>
          </a:p>
          <a:p>
            <a:r>
              <a:rPr lang="ru-RU" sz="2400" b="1" dirty="0" smtClean="0"/>
              <a:t>Крылатые </a:t>
            </a:r>
            <a:r>
              <a:rPr lang="ru-RU" sz="2400" b="1" dirty="0"/>
              <a:t>выражения:</a:t>
            </a:r>
            <a:r>
              <a:rPr lang="ru-RU" sz="2400" dirty="0"/>
              <a:t>  </a:t>
            </a:r>
            <a:r>
              <a:rPr lang="ru-RU" sz="2800" dirty="0"/>
              <a:t>«гроша ломанного не стоит», «бить баклуши», «валять Ваньку», «ни гу-гу», «дышать на ладан»,  «служить посмешищем», «из рук вон», «ни бельмеса не смыслить», «чепуха на постном масле», «ни в какие ворота», «А воз и ныне там!»</a:t>
            </a:r>
          </a:p>
        </p:txBody>
      </p:sp>
      <p:pic>
        <p:nvPicPr>
          <p:cNvPr id="5122" name="Picture 2" descr="C:\Documents and Settings\Марина\Рабочий стол\Новая папка\6e8937a686ceee5e0bfb3ad703a59ad6.jpg"/>
          <p:cNvPicPr>
            <a:picLocks noChangeAspect="1" noChangeArrowheads="1"/>
          </p:cNvPicPr>
          <p:nvPr/>
        </p:nvPicPr>
        <p:blipFill>
          <a:blip r:embed="rId3" cstate="print"/>
          <a:srcRect/>
          <a:stretch>
            <a:fillRect/>
          </a:stretch>
        </p:blipFill>
        <p:spPr bwMode="auto">
          <a:xfrm>
            <a:off x="683568" y="620688"/>
            <a:ext cx="1263741" cy="1944216"/>
          </a:xfrm>
          <a:prstGeom prst="rect">
            <a:avLst/>
          </a:prstGeom>
          <a:noFill/>
        </p:spPr>
      </p:pic>
      <p:pic>
        <p:nvPicPr>
          <p:cNvPr id="5123" name="Picture 3" descr="C:\Documents and Settings\Марина\Рабочий стол\Новая папка\Цифры_красивые цифры_винтаж_02.png"/>
          <p:cNvPicPr>
            <a:picLocks noChangeAspect="1" noChangeArrowheads="1"/>
          </p:cNvPicPr>
          <p:nvPr/>
        </p:nvPicPr>
        <p:blipFill>
          <a:blip r:embed="rId4" cstate="print"/>
          <a:srcRect/>
          <a:stretch>
            <a:fillRect/>
          </a:stretch>
        </p:blipFill>
        <p:spPr bwMode="auto">
          <a:xfrm>
            <a:off x="899592" y="2852936"/>
            <a:ext cx="1080120" cy="196287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872208"/>
          </a:xfrm>
        </p:spPr>
        <p:txBody>
          <a:bodyPr>
            <a:noAutofit/>
          </a:bodyPr>
          <a:lstStyle/>
          <a:p>
            <a:r>
              <a:rPr lang="ru-RU" sz="3200" b="1" i="1" dirty="0" smtClean="0">
                <a:solidFill>
                  <a:srgbClr val="002060"/>
                </a:solidFill>
                <a:latin typeface="+mn-lt"/>
              </a:rPr>
              <a:t>Наша гипотеза нашла своё подтверждение: при помощи крылатых выражений более ярко и образно можно оценить знания учащихся. </a:t>
            </a:r>
            <a:br>
              <a:rPr lang="ru-RU" sz="3200" b="1" i="1" dirty="0" smtClean="0">
                <a:solidFill>
                  <a:srgbClr val="002060"/>
                </a:solidFill>
                <a:latin typeface="+mn-lt"/>
              </a:rPr>
            </a:br>
            <a:r>
              <a:rPr lang="ru-RU" sz="3200" b="1" i="1" dirty="0" smtClean="0">
                <a:solidFill>
                  <a:srgbClr val="002060"/>
                </a:solidFill>
                <a:latin typeface="+mn-lt"/>
              </a:rPr>
              <a:t>Мы </a:t>
            </a:r>
            <a:r>
              <a:rPr lang="ru-RU" sz="3200" b="1" i="1" u="sng" dirty="0" smtClean="0">
                <a:solidFill>
                  <a:srgbClr val="002060"/>
                </a:solidFill>
                <a:latin typeface="+mn-lt"/>
              </a:rPr>
              <a:t>соединили несоединимое</a:t>
            </a:r>
            <a:r>
              <a:rPr lang="ru-RU" sz="3200" b="1" i="1" dirty="0" smtClean="0">
                <a:solidFill>
                  <a:srgbClr val="002060"/>
                </a:solidFill>
                <a:latin typeface="+mn-lt"/>
              </a:rPr>
              <a:t>!</a:t>
            </a:r>
            <a:endParaRPr lang="ru-RU" sz="3200" b="1" i="1" dirty="0">
              <a:solidFill>
                <a:srgbClr val="002060"/>
              </a:solidFill>
              <a:latin typeface="+mn-lt"/>
            </a:endParaRPr>
          </a:p>
        </p:txBody>
      </p:sp>
      <p:pic>
        <p:nvPicPr>
          <p:cNvPr id="11267" name="Picture 3" descr="C:\Documents and Settings\Марина\Рабочий стол\КАРТИНКИ для презентации\химера2222.JPG"/>
          <p:cNvPicPr>
            <a:picLocks noChangeAspect="1" noChangeArrowheads="1"/>
          </p:cNvPicPr>
          <p:nvPr/>
        </p:nvPicPr>
        <p:blipFill>
          <a:blip r:embed="rId2" cstate="print"/>
          <a:srcRect/>
          <a:stretch>
            <a:fillRect/>
          </a:stretch>
        </p:blipFill>
        <p:spPr bwMode="auto">
          <a:xfrm>
            <a:off x="3131840" y="3356992"/>
            <a:ext cx="3816424" cy="28623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800200"/>
          </a:xfrm>
        </p:spPr>
        <p:txBody>
          <a:bodyPr>
            <a:noAutofit/>
          </a:bodyPr>
          <a:lstStyle/>
          <a:p>
            <a:r>
              <a:rPr lang="ru-RU" sz="3200" b="1" u="sng" dirty="0" smtClean="0">
                <a:solidFill>
                  <a:srgbClr val="002060"/>
                </a:solidFill>
                <a:latin typeface="+mn-lt"/>
              </a:rPr>
              <a:t>Предмет исследования:</a:t>
            </a:r>
            <a:r>
              <a:rPr lang="ru-RU" sz="3200" b="1" dirty="0" smtClean="0">
                <a:solidFill>
                  <a:srgbClr val="002060"/>
                </a:solidFill>
                <a:latin typeface="+mn-lt"/>
              </a:rPr>
              <a:t/>
            </a:r>
            <a:br>
              <a:rPr lang="ru-RU" sz="3200" b="1" dirty="0" smtClean="0">
                <a:solidFill>
                  <a:srgbClr val="002060"/>
                </a:solidFill>
                <a:latin typeface="+mn-lt"/>
              </a:rPr>
            </a:br>
            <a:r>
              <a:rPr lang="ru-RU" sz="3200" b="1" i="1" dirty="0" smtClean="0">
                <a:solidFill>
                  <a:srgbClr val="002060"/>
                </a:solidFill>
                <a:latin typeface="+mn-lt"/>
              </a:rPr>
              <a:t>Крылатые выражения, нормы оценивания ответов учащихся на уроках</a:t>
            </a:r>
            <a:endParaRPr lang="ru-RU" sz="3200" b="1" i="1" dirty="0">
              <a:solidFill>
                <a:srgbClr val="002060"/>
              </a:solidFill>
              <a:latin typeface="+mn-lt"/>
            </a:endParaRPr>
          </a:p>
        </p:txBody>
      </p:sp>
      <p:pic>
        <p:nvPicPr>
          <p:cNvPr id="2052" name="Picture 4" descr="C:\Documents and Settings\Марина\Рабочий стол\КАРТИНКИ для презентации\СОВА.jpg"/>
          <p:cNvPicPr>
            <a:picLocks noChangeAspect="1" noChangeArrowheads="1"/>
          </p:cNvPicPr>
          <p:nvPr/>
        </p:nvPicPr>
        <p:blipFill>
          <a:blip r:embed="rId2" cstate="print"/>
          <a:srcRect/>
          <a:stretch>
            <a:fillRect/>
          </a:stretch>
        </p:blipFill>
        <p:spPr bwMode="auto">
          <a:xfrm>
            <a:off x="2699792" y="2708920"/>
            <a:ext cx="4968552" cy="324255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2060"/>
                </a:solidFill>
                <a:latin typeface="+mn-lt"/>
              </a:rPr>
              <a:t>У нас всё получилось!</a:t>
            </a:r>
            <a:endParaRPr lang="ru-RU" b="1" i="1" dirty="0">
              <a:solidFill>
                <a:srgbClr val="002060"/>
              </a:solidFill>
              <a:latin typeface="+mn-lt"/>
            </a:endParaRPr>
          </a:p>
        </p:txBody>
      </p:sp>
      <p:pic>
        <p:nvPicPr>
          <p:cNvPr id="1026" name="Picture 2" descr="C:\Documents and Settings\Марина\Рабочий стол\deti_11.gif"/>
          <p:cNvPicPr>
            <a:picLocks noChangeAspect="1" noChangeArrowheads="1" noCrop="1"/>
          </p:cNvPicPr>
          <p:nvPr/>
        </p:nvPicPr>
        <p:blipFill>
          <a:blip r:embed="rId2" cstate="print"/>
          <a:srcRect/>
          <a:stretch>
            <a:fillRect/>
          </a:stretch>
        </p:blipFill>
        <p:spPr bwMode="auto">
          <a:xfrm>
            <a:off x="1043608" y="620688"/>
            <a:ext cx="7344816" cy="583264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освидос34324222222.JPG"/>
          <p:cNvPicPr>
            <a:picLocks noChangeAspect="1"/>
          </p:cNvPicPr>
          <p:nvPr/>
        </p:nvPicPr>
        <p:blipFill>
          <a:blip r:embed="rId2" cstate="print"/>
          <a:stretch>
            <a:fillRect/>
          </a:stretch>
        </p:blipFill>
        <p:spPr>
          <a:xfrm>
            <a:off x="971600" y="620688"/>
            <a:ext cx="7344816" cy="55446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368152"/>
          </a:xfrm>
        </p:spPr>
        <p:txBody>
          <a:bodyPr>
            <a:noAutofit/>
          </a:bodyPr>
          <a:lstStyle/>
          <a:p>
            <a:r>
              <a:rPr lang="ru-RU" sz="3200" b="1" u="sng" dirty="0" smtClean="0">
                <a:solidFill>
                  <a:srgbClr val="002060"/>
                </a:solidFill>
                <a:latin typeface="+mn-lt"/>
              </a:rPr>
              <a:t>Цель исследования:</a:t>
            </a:r>
            <a:r>
              <a:rPr lang="ru-RU" sz="3200" dirty="0" smtClean="0">
                <a:solidFill>
                  <a:srgbClr val="002060"/>
                </a:solidFill>
                <a:latin typeface="+mn-lt"/>
              </a:rPr>
              <a:t/>
            </a:r>
            <a:br>
              <a:rPr lang="ru-RU" sz="3200" dirty="0" smtClean="0">
                <a:solidFill>
                  <a:srgbClr val="002060"/>
                </a:solidFill>
                <a:latin typeface="+mn-lt"/>
              </a:rPr>
            </a:br>
            <a:r>
              <a:rPr lang="ru-RU" sz="2800" b="1" i="1" dirty="0" smtClean="0">
                <a:solidFill>
                  <a:srgbClr val="002060"/>
                </a:solidFill>
                <a:latin typeface="+mn-lt"/>
              </a:rPr>
              <a:t>Проверить, можно ли оценить работу учащихся на уроке по десятибалльной шкале, используя крылатые выражения</a:t>
            </a:r>
            <a:endParaRPr lang="ru-RU" sz="3200" b="1" i="1" dirty="0">
              <a:solidFill>
                <a:srgbClr val="002060"/>
              </a:solidFill>
              <a:latin typeface="+mn-lt"/>
            </a:endParaRPr>
          </a:p>
        </p:txBody>
      </p:sp>
      <p:sp>
        <p:nvSpPr>
          <p:cNvPr id="4" name="Заголовок 1"/>
          <p:cNvSpPr txBox="1">
            <a:spLocks/>
          </p:cNvSpPr>
          <p:nvPr/>
        </p:nvSpPr>
        <p:spPr>
          <a:xfrm>
            <a:off x="755576" y="2492896"/>
            <a:ext cx="7725544" cy="29523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sng" strike="noStrike" kern="1200" cap="none" spc="0" normalizeH="0" baseline="0" noProof="0" dirty="0" smtClean="0">
                <a:ln>
                  <a:noFill/>
                </a:ln>
                <a:solidFill>
                  <a:srgbClr val="002060"/>
                </a:solidFill>
                <a:effectLst/>
                <a:uLnTx/>
                <a:uFillTx/>
                <a:ea typeface="+mj-ea"/>
                <a:cs typeface="+mj-cs"/>
              </a:rPr>
              <a:t>Гипотеза:</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i="1" dirty="0" smtClean="0">
                <a:solidFill>
                  <a:srgbClr val="002060"/>
                </a:solidFill>
                <a:ea typeface="+mj-ea"/>
                <a:cs typeface="+mj-cs"/>
              </a:rPr>
              <a:t>Предположим, что при помощи крылатых выражений более ярко и образно можно оценить знания учащихся по десятибалльной шкале оценивания результатов учебной деятельности</a:t>
            </a:r>
            <a:endParaRPr kumimoji="0" lang="ru-RU" sz="2800" b="1" i="1" strike="noStrike" kern="1200" cap="none" spc="0" normalizeH="0" baseline="0" noProof="0" dirty="0">
              <a:ln>
                <a:noFill/>
              </a:ln>
              <a:solidFill>
                <a:srgbClr val="002060"/>
              </a:solidFill>
              <a:effectLst/>
              <a:uLnTx/>
              <a:uFillTx/>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836712"/>
            <a:ext cx="5842992" cy="360040"/>
          </a:xfrm>
        </p:spPr>
        <p:txBody>
          <a:bodyPr>
            <a:noAutofit/>
          </a:bodyPr>
          <a:lstStyle/>
          <a:p>
            <a:r>
              <a:rPr lang="ru-RU" sz="3600" b="1" u="sng" dirty="0" smtClean="0">
                <a:solidFill>
                  <a:srgbClr val="002060"/>
                </a:solidFill>
                <a:latin typeface="+mn-lt"/>
              </a:rPr>
              <a:t>Задачи:</a:t>
            </a:r>
            <a:br>
              <a:rPr lang="ru-RU" sz="3600" b="1" u="sng" dirty="0" smtClean="0">
                <a:solidFill>
                  <a:srgbClr val="002060"/>
                </a:solidFill>
                <a:latin typeface="+mn-lt"/>
              </a:rPr>
            </a:br>
            <a:endParaRPr lang="ru-RU" sz="3600" b="1" u="sng" dirty="0">
              <a:solidFill>
                <a:srgbClr val="002060"/>
              </a:solidFill>
              <a:latin typeface="+mn-lt"/>
            </a:endParaRPr>
          </a:p>
        </p:txBody>
      </p:sp>
      <p:sp>
        <p:nvSpPr>
          <p:cNvPr id="3" name="Содержимое 2"/>
          <p:cNvSpPr>
            <a:spLocks noGrp="1"/>
          </p:cNvSpPr>
          <p:nvPr>
            <p:ph idx="1"/>
          </p:nvPr>
        </p:nvSpPr>
        <p:spPr>
          <a:xfrm>
            <a:off x="1475656" y="1052736"/>
            <a:ext cx="7211144" cy="5256584"/>
          </a:xfrm>
        </p:spPr>
        <p:txBody>
          <a:bodyPr>
            <a:noAutofit/>
          </a:bodyPr>
          <a:lstStyle/>
          <a:p>
            <a:pPr>
              <a:buFont typeface="Wingdings" pitchFamily="2" charset="2"/>
              <a:buChar char="ü"/>
            </a:pPr>
            <a:r>
              <a:rPr lang="ru-RU" sz="2600" b="1" i="1" dirty="0" smtClean="0">
                <a:solidFill>
                  <a:srgbClr val="002060"/>
                </a:solidFill>
              </a:rPr>
              <a:t>Изучить нормы оценок при десятибалльной системе оценивания</a:t>
            </a:r>
          </a:p>
          <a:p>
            <a:pPr>
              <a:buFont typeface="Wingdings" pitchFamily="2" charset="2"/>
              <a:buChar char="ü"/>
            </a:pPr>
            <a:r>
              <a:rPr lang="ru-RU" sz="2600" b="1" i="1" dirty="0" smtClean="0">
                <a:solidFill>
                  <a:srgbClr val="002060"/>
                </a:solidFill>
              </a:rPr>
              <a:t>Провести изучение и исследование крылатых выражений по теме работы</a:t>
            </a:r>
          </a:p>
          <a:p>
            <a:pPr>
              <a:buFont typeface="Wingdings" pitchFamily="2" charset="2"/>
              <a:buChar char="ü"/>
            </a:pPr>
            <a:r>
              <a:rPr lang="ru-RU" sz="2600" b="1" i="1" dirty="0" smtClean="0">
                <a:solidFill>
                  <a:srgbClr val="002060"/>
                </a:solidFill>
              </a:rPr>
              <a:t>Провести исследование знаний наших одноклассников по теме данной работы: выяснить что знают учащиеся нашего класса о крылатых выражениях, понимают ли как оценивается их работа на уроках</a:t>
            </a:r>
          </a:p>
          <a:p>
            <a:pPr>
              <a:buFont typeface="Wingdings" pitchFamily="2" charset="2"/>
              <a:buChar char="ü"/>
            </a:pPr>
            <a:r>
              <a:rPr lang="ru-RU" sz="2600" b="1" i="1" dirty="0" smtClean="0">
                <a:solidFill>
                  <a:srgbClr val="002060"/>
                </a:solidFill>
              </a:rPr>
              <a:t> Издать пособие «Крылатые выражения в десятибалльной системе оценивания»</a:t>
            </a:r>
            <a:endParaRPr lang="ru-RU" sz="2600" b="1" i="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lstStyle/>
          <a:p>
            <a:r>
              <a:rPr lang="ru-RU" b="1" u="sng" dirty="0" smtClean="0">
                <a:solidFill>
                  <a:srgbClr val="002060"/>
                </a:solidFill>
                <a:latin typeface="+mn-lt"/>
              </a:rPr>
              <a:t>Методы исследования:</a:t>
            </a:r>
            <a:endParaRPr lang="ru-RU" b="1" u="sng" dirty="0">
              <a:solidFill>
                <a:srgbClr val="002060"/>
              </a:solidFill>
              <a:latin typeface="+mn-lt"/>
            </a:endParaRPr>
          </a:p>
        </p:txBody>
      </p:sp>
      <p:sp>
        <p:nvSpPr>
          <p:cNvPr id="3" name="Содержимое 2"/>
          <p:cNvSpPr>
            <a:spLocks noGrp="1"/>
          </p:cNvSpPr>
          <p:nvPr>
            <p:ph idx="1"/>
          </p:nvPr>
        </p:nvSpPr>
        <p:spPr>
          <a:xfrm>
            <a:off x="1932856" y="1988840"/>
            <a:ext cx="7211144" cy="4525963"/>
          </a:xfrm>
        </p:spPr>
        <p:txBody>
          <a:bodyPr>
            <a:normAutofit/>
          </a:bodyPr>
          <a:lstStyle/>
          <a:p>
            <a:pPr>
              <a:buFont typeface="Wingdings" pitchFamily="2" charset="2"/>
              <a:buChar char="ü"/>
            </a:pPr>
            <a:r>
              <a:rPr lang="ru-RU" sz="3600" b="1" i="1" dirty="0" smtClean="0">
                <a:solidFill>
                  <a:srgbClr val="002060"/>
                </a:solidFill>
              </a:rPr>
              <a:t>изучение фразеологических словарей русского языка</a:t>
            </a:r>
          </a:p>
          <a:p>
            <a:pPr>
              <a:buFont typeface="Wingdings" pitchFamily="2" charset="2"/>
              <a:buChar char="ü"/>
            </a:pPr>
            <a:r>
              <a:rPr lang="ru-RU" sz="3600" b="1" i="1" dirty="0" smtClean="0">
                <a:solidFill>
                  <a:srgbClr val="002060"/>
                </a:solidFill>
              </a:rPr>
              <a:t>изучение норм оценок</a:t>
            </a:r>
          </a:p>
          <a:p>
            <a:pPr>
              <a:buFont typeface="Wingdings" pitchFamily="2" charset="2"/>
              <a:buChar char="ü"/>
            </a:pPr>
            <a:r>
              <a:rPr lang="ru-RU" sz="3600" b="1" i="1" dirty="0" smtClean="0">
                <a:solidFill>
                  <a:srgbClr val="002060"/>
                </a:solidFill>
              </a:rPr>
              <a:t>анкетирование учащихся</a:t>
            </a:r>
          </a:p>
          <a:p>
            <a:pPr>
              <a:buFont typeface="Wingdings" pitchFamily="2" charset="2"/>
              <a:buChar char="ü"/>
            </a:pPr>
            <a:r>
              <a:rPr lang="ru-RU" sz="3600" b="1" i="1" dirty="0" smtClean="0">
                <a:solidFill>
                  <a:srgbClr val="002060"/>
                </a:solidFill>
              </a:rPr>
              <a:t>оформление пособия</a:t>
            </a:r>
            <a:endParaRPr lang="ru-RU" sz="3600" b="1" i="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артинки по запросу картинка любовь дети"/>
          <p:cNvPicPr/>
          <p:nvPr/>
        </p:nvPicPr>
        <p:blipFill>
          <a:blip r:embed="rId2" cstate="print"/>
          <a:srcRect/>
          <a:stretch>
            <a:fillRect/>
          </a:stretch>
        </p:blipFill>
        <p:spPr bwMode="auto">
          <a:xfrm>
            <a:off x="611560" y="1340768"/>
            <a:ext cx="2376264" cy="2016224"/>
          </a:xfrm>
          <a:prstGeom prst="rect">
            <a:avLst/>
          </a:prstGeom>
          <a:ln>
            <a:noFill/>
          </a:ln>
          <a:effectLst>
            <a:softEdge rad="112500"/>
          </a:effectLst>
        </p:spPr>
      </p:pic>
      <p:sp>
        <p:nvSpPr>
          <p:cNvPr id="4" name="Заголовок 3"/>
          <p:cNvSpPr>
            <a:spLocks noGrp="1"/>
          </p:cNvSpPr>
          <p:nvPr>
            <p:ph type="title"/>
          </p:nvPr>
        </p:nvSpPr>
        <p:spPr>
          <a:xfrm>
            <a:off x="457200" y="332656"/>
            <a:ext cx="8229600" cy="936104"/>
          </a:xfrm>
        </p:spPr>
        <p:txBody>
          <a:bodyPr>
            <a:normAutofit fontScale="90000"/>
          </a:bodyPr>
          <a:lstStyle/>
          <a:p>
            <a:r>
              <a:rPr lang="ru-RU" b="1" i="1" dirty="0" smtClean="0">
                <a:solidFill>
                  <a:srgbClr val="0070C0"/>
                </a:solidFill>
                <a:latin typeface="+mn-lt"/>
              </a:rPr>
              <a:t/>
            </a:r>
            <a:br>
              <a:rPr lang="ru-RU" b="1" i="1" dirty="0" smtClean="0">
                <a:solidFill>
                  <a:srgbClr val="0070C0"/>
                </a:solidFill>
                <a:latin typeface="+mn-lt"/>
              </a:rPr>
            </a:br>
            <a:r>
              <a:rPr lang="ru-RU" b="1" i="1" dirty="0" smtClean="0">
                <a:solidFill>
                  <a:srgbClr val="002060"/>
                </a:solidFill>
                <a:latin typeface="+mn-lt"/>
              </a:rPr>
              <a:t>Часто простых слов бывает недостаточно</a:t>
            </a:r>
            <a:endParaRPr lang="ru-RU" b="1" i="1" dirty="0">
              <a:solidFill>
                <a:srgbClr val="002060"/>
              </a:solidFill>
              <a:latin typeface="+mn-lt"/>
            </a:endParaRPr>
          </a:p>
        </p:txBody>
      </p:sp>
      <p:pic>
        <p:nvPicPr>
          <p:cNvPr id="6" name="Рисунок 5" descr="Картинки по запросу картинка горечь  на лице детей"/>
          <p:cNvPicPr/>
          <p:nvPr/>
        </p:nvPicPr>
        <p:blipFill>
          <a:blip r:embed="rId3" cstate="print"/>
          <a:srcRect/>
          <a:stretch>
            <a:fillRect/>
          </a:stretch>
        </p:blipFill>
        <p:spPr bwMode="auto">
          <a:xfrm>
            <a:off x="2843808" y="1556792"/>
            <a:ext cx="2736304" cy="1951350"/>
          </a:xfrm>
          <a:prstGeom prst="rect">
            <a:avLst/>
          </a:prstGeom>
          <a:ln>
            <a:noFill/>
          </a:ln>
          <a:effectLst>
            <a:softEdge rad="112500"/>
          </a:effectLst>
        </p:spPr>
      </p:pic>
      <p:pic>
        <p:nvPicPr>
          <p:cNvPr id="7" name="Рисунок 6" descr="Картинки по запросу картинка насмешка"/>
          <p:cNvPicPr/>
          <p:nvPr/>
        </p:nvPicPr>
        <p:blipFill>
          <a:blip r:embed="rId4" cstate="print"/>
          <a:srcRect/>
          <a:stretch>
            <a:fillRect/>
          </a:stretch>
        </p:blipFill>
        <p:spPr bwMode="auto">
          <a:xfrm>
            <a:off x="3203848" y="3645024"/>
            <a:ext cx="2808312" cy="2592288"/>
          </a:xfrm>
          <a:prstGeom prst="rect">
            <a:avLst/>
          </a:prstGeom>
          <a:ln>
            <a:noFill/>
          </a:ln>
          <a:effectLst>
            <a:softEdge rad="112500"/>
          </a:effectLst>
        </p:spPr>
      </p:pic>
      <p:pic>
        <p:nvPicPr>
          <p:cNvPr id="22530" name="Picture 2" descr="Картинки по запросу картинка смех дети"/>
          <p:cNvPicPr>
            <a:picLocks noChangeAspect="1" noChangeArrowheads="1"/>
          </p:cNvPicPr>
          <p:nvPr/>
        </p:nvPicPr>
        <p:blipFill>
          <a:blip r:embed="rId5" cstate="print"/>
          <a:srcRect/>
          <a:stretch>
            <a:fillRect/>
          </a:stretch>
        </p:blipFill>
        <p:spPr bwMode="auto">
          <a:xfrm>
            <a:off x="755576" y="3356992"/>
            <a:ext cx="2448272" cy="2520280"/>
          </a:xfrm>
          <a:prstGeom prst="rect">
            <a:avLst/>
          </a:prstGeom>
          <a:ln>
            <a:noFill/>
          </a:ln>
          <a:effectLst>
            <a:softEdge rad="112500"/>
          </a:effectLst>
        </p:spPr>
      </p:pic>
      <p:pic>
        <p:nvPicPr>
          <p:cNvPr id="22532" name="Picture 4" descr="Картинки по запросу картинка недовольные  дети"/>
          <p:cNvPicPr>
            <a:picLocks noChangeAspect="1" noChangeArrowheads="1"/>
          </p:cNvPicPr>
          <p:nvPr/>
        </p:nvPicPr>
        <p:blipFill>
          <a:blip r:embed="rId6" cstate="print"/>
          <a:srcRect/>
          <a:stretch>
            <a:fillRect/>
          </a:stretch>
        </p:blipFill>
        <p:spPr bwMode="auto">
          <a:xfrm>
            <a:off x="5652120" y="1484784"/>
            <a:ext cx="2592288" cy="2088232"/>
          </a:xfrm>
          <a:prstGeom prst="rect">
            <a:avLst/>
          </a:prstGeom>
          <a:ln>
            <a:noFill/>
          </a:ln>
          <a:effectLst>
            <a:softEdge rad="112500"/>
          </a:effectLst>
        </p:spPr>
      </p:pic>
      <p:pic>
        <p:nvPicPr>
          <p:cNvPr id="22533" name="Picture 5" descr="C:\Documents and Settings\Марина\Рабочий стол\images.jpg"/>
          <p:cNvPicPr>
            <a:picLocks noChangeAspect="1" noChangeArrowheads="1"/>
          </p:cNvPicPr>
          <p:nvPr/>
        </p:nvPicPr>
        <p:blipFill>
          <a:blip r:embed="rId7" cstate="print"/>
          <a:srcRect/>
          <a:stretch>
            <a:fillRect/>
          </a:stretch>
        </p:blipFill>
        <p:spPr bwMode="auto">
          <a:xfrm>
            <a:off x="6156176" y="3861048"/>
            <a:ext cx="2304256" cy="23042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Марина\Рабочий стол\КАРТИНКИ для презентации\за компом.gif"/>
          <p:cNvPicPr>
            <a:picLocks noChangeAspect="1" noChangeArrowheads="1"/>
          </p:cNvPicPr>
          <p:nvPr/>
        </p:nvPicPr>
        <p:blipFill>
          <a:blip r:embed="rId2" cstate="print"/>
          <a:srcRect/>
          <a:stretch>
            <a:fillRect/>
          </a:stretch>
        </p:blipFill>
        <p:spPr bwMode="auto">
          <a:xfrm>
            <a:off x="2267744" y="476671"/>
            <a:ext cx="4752528" cy="3142801"/>
          </a:xfrm>
          <a:prstGeom prst="rect">
            <a:avLst/>
          </a:prstGeom>
          <a:ln>
            <a:noFill/>
          </a:ln>
          <a:effectLst>
            <a:softEdge rad="112500"/>
          </a:effectLst>
        </p:spPr>
      </p:pic>
      <p:pic>
        <p:nvPicPr>
          <p:cNvPr id="4099" name="Picture 3" descr="C:\Documents and Settings\Марина\Рабочий стол\КАРТИНКИ для презентации\за компом 2.jpg"/>
          <p:cNvPicPr>
            <a:picLocks noChangeAspect="1" noChangeArrowheads="1"/>
          </p:cNvPicPr>
          <p:nvPr/>
        </p:nvPicPr>
        <p:blipFill>
          <a:blip r:embed="rId3" cstate="print"/>
          <a:srcRect/>
          <a:stretch>
            <a:fillRect/>
          </a:stretch>
        </p:blipFill>
        <p:spPr bwMode="auto">
          <a:xfrm>
            <a:off x="4572000" y="3645024"/>
            <a:ext cx="3910205" cy="2605174"/>
          </a:xfrm>
          <a:prstGeom prst="rect">
            <a:avLst/>
          </a:prstGeom>
          <a:ln>
            <a:noFill/>
          </a:ln>
          <a:effectLst>
            <a:softEdge rad="112500"/>
          </a:effectLst>
        </p:spPr>
      </p:pic>
      <p:pic>
        <p:nvPicPr>
          <p:cNvPr id="4100" name="Picture 4" descr="C:\Documents and Settings\Марина\Рабочий стол\КАРТИНКИ для презентации\за компом 3.jpg"/>
          <p:cNvPicPr>
            <a:picLocks noChangeAspect="1" noChangeArrowheads="1"/>
          </p:cNvPicPr>
          <p:nvPr/>
        </p:nvPicPr>
        <p:blipFill>
          <a:blip r:embed="rId4" cstate="print"/>
          <a:srcRect/>
          <a:stretch>
            <a:fillRect/>
          </a:stretch>
        </p:blipFill>
        <p:spPr bwMode="auto">
          <a:xfrm>
            <a:off x="651664" y="3501008"/>
            <a:ext cx="4006226" cy="28083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КРЫЛАТЫЕСЛОВАВЫРАЖЕНИЯ.JPG"/>
          <p:cNvPicPr>
            <a:picLocks noChangeAspect="1"/>
          </p:cNvPicPr>
          <p:nvPr/>
        </p:nvPicPr>
        <p:blipFill>
          <a:blip r:embed="rId2" cstate="print"/>
          <a:stretch>
            <a:fillRect/>
          </a:stretch>
        </p:blipFill>
        <p:spPr>
          <a:xfrm>
            <a:off x="899592" y="548680"/>
            <a:ext cx="4896544" cy="4080453"/>
          </a:xfrm>
          <a:prstGeom prst="rect">
            <a:avLst/>
          </a:prstGeom>
        </p:spPr>
      </p:pic>
      <p:pic>
        <p:nvPicPr>
          <p:cNvPr id="7" name="Рисунок 6" descr="10баллов.JPG"/>
          <p:cNvPicPr>
            <a:picLocks noChangeAspect="1"/>
          </p:cNvPicPr>
          <p:nvPr/>
        </p:nvPicPr>
        <p:blipFill>
          <a:blip r:embed="rId3" cstate="print"/>
          <a:stretch>
            <a:fillRect/>
          </a:stretch>
        </p:blipFill>
        <p:spPr>
          <a:xfrm>
            <a:off x="3923928" y="2636912"/>
            <a:ext cx="4434069" cy="3325552"/>
          </a:xfrm>
          <a:prstGeom prst="rect">
            <a:avLst/>
          </a:prstGeom>
        </p:spPr>
      </p:pic>
      <p:sp>
        <p:nvSpPr>
          <p:cNvPr id="20482" name="AutoShape 2" descr="Картинки по запросу картинка вопро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3" name="Picture 3"/>
          <p:cNvPicPr>
            <a:picLocks noChangeAspect="1" noChangeArrowheads="1"/>
          </p:cNvPicPr>
          <p:nvPr/>
        </p:nvPicPr>
        <p:blipFill>
          <a:blip r:embed="rId4" cstate="print"/>
          <a:srcRect/>
          <a:stretch>
            <a:fillRect/>
          </a:stretch>
        </p:blipFill>
        <p:spPr bwMode="auto">
          <a:xfrm>
            <a:off x="5436096" y="476672"/>
            <a:ext cx="3096344" cy="2245513"/>
          </a:xfrm>
          <a:prstGeom prst="rect">
            <a:avLst/>
          </a:prstGeom>
          <a:noFill/>
          <a:ln w="9525">
            <a:noFill/>
            <a:miter lim="800000"/>
            <a:headEnd/>
            <a:tailEnd/>
          </a:ln>
          <a:effectLst/>
        </p:spPr>
      </p:pic>
      <p:pic>
        <p:nvPicPr>
          <p:cNvPr id="20486" name="Picture 6" descr="C:\Documents and Settings\Марина\Рабочий стол\ттттт.JPG"/>
          <p:cNvPicPr>
            <a:picLocks noChangeAspect="1" noChangeArrowheads="1"/>
          </p:cNvPicPr>
          <p:nvPr/>
        </p:nvPicPr>
        <p:blipFill>
          <a:blip r:embed="rId5" cstate="print"/>
          <a:srcRect/>
          <a:stretch>
            <a:fillRect/>
          </a:stretch>
        </p:blipFill>
        <p:spPr bwMode="auto">
          <a:xfrm>
            <a:off x="2123728" y="4221088"/>
            <a:ext cx="2520280" cy="20882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2">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D9969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Template>
  <TotalTime>405</TotalTime>
  <Words>658</Words>
  <Application>Microsoft Office PowerPoint</Application>
  <PresentationFormat>Экран (4:3)</PresentationFormat>
  <Paragraphs>97</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02</vt:lpstr>
      <vt:lpstr>Добрым людям –   добрый день!</vt:lpstr>
      <vt:lpstr>Управление образования, спорта и туризма администрации Фрунзенского района г. Минска  ГУО «Средняя школа № 175 г. Минска»</vt:lpstr>
      <vt:lpstr>Предмет исследования: Крылатые выражения, нормы оценивания ответов учащихся на уроках</vt:lpstr>
      <vt:lpstr>Цель исследования: Проверить, можно ли оценить работу учащихся на уроке по десятибалльной шкале, используя крылатые выражения</vt:lpstr>
      <vt:lpstr>Задачи: </vt:lpstr>
      <vt:lpstr>Методы исследования:</vt:lpstr>
      <vt:lpstr> Часто простых слов бывает недостаточно</vt:lpstr>
      <vt:lpstr>Слайд 8</vt:lpstr>
      <vt:lpstr>Слайд 9</vt:lpstr>
      <vt:lpstr>Крылатые слова - это устойчивые выражения, слова в которых нельзя заменить, они всегда говорятся одинаково. </vt:lpstr>
      <vt:lpstr> Значение крылатых слов и выражений  Крылатые слова и выражения очень лаконично и точно описывают какую-либо ситуацию или человека.   Для достижения совершенства в использовании этих фразеологизмов, просто необходимо их правильное употребление.   При использовании в своей речи крылатых слов и выражений необходимо знать их значение и принимать уместность данного выражения в данное время.</vt:lpstr>
      <vt:lpstr>История появления крылатых слов различна. Некоторые из них возникли в результате наблюдений над работой и отдыхом людей, из наблюдений за природой, характерами людей.</vt:lpstr>
      <vt:lpstr>Многие крылатые слова произошли из сказок, пословиц и поговорок.</vt:lpstr>
      <vt:lpstr>Почти каждое ремесло на Руси оставило свой след в русской фразеологии.</vt:lpstr>
      <vt:lpstr>Крылатые выражения встречаются:</vt:lpstr>
      <vt:lpstr>Слайд 16</vt:lpstr>
      <vt:lpstr>Система оценивания знаний  — система оценивания качества освоения образовательных программ учащимися, важнейший элемент образовательного процесса.</vt:lpstr>
      <vt:lpstr>Слайд 18</vt:lpstr>
      <vt:lpstr>Слайд 19</vt:lpstr>
      <vt:lpstr>                               Тест 1. Допишите фразеологизмы, выбрав нужное слово  А) Делать из    …      слона (комара, мухи) Б) Не в своей     …            (чашке, тарелке) В) Считать          …          (сорок, ворон) 2.  Объясните значение крылатых выражений одним словом А) Выбиться из сил  Б) Держать язык за зубами В) Сидеть сложа руки 3. Подчеркните в предложениях крылатые выражения А) Я больше не намерен бросать слова на ветер Б) Маша знала этот район как свои пять пальцев </vt:lpstr>
      <vt:lpstr>Результаты теста</vt:lpstr>
      <vt:lpstr>Анкета  1. Знаете ли вы, что такое крылатое выражение?  А) Да     Б) Не помню     В) Нет 2. Употребляете ли крылатые выражения  в своей речи? А) Да, часто    Б) Да, но редко    В) Вообще не употребляю 3. Часто ли сталкиваетесь с крылатыми выражениями в книгах? А) Да    Б) Редко      В) Я не читаю книги 4. Знаете ли, по каким показателям учитель оценивает ответ? А) Да    Б) Нет    В) Не задумывался об этом 5. Можно ли при помощи крылатых выражений оценить ответ учащегося? А) Да    Б) Нет    В) Не знаю </vt:lpstr>
      <vt:lpstr>Результаты анкетирования позволяют сделать вывод, что учащиеся вошли в азарт, родители не чувствуют себя как рыба в воде, а учителя начальных классов оказались на высоте. </vt:lpstr>
      <vt:lpstr>   Крылатые выражения: «светлая голова», «семи пядей во лбу», «быть Цезарем, или ничем», « с полной отдачей», «кладезь знаний», «большому кораблю – большое плаванье», «гвоздь программы», «играть первую скрипку» </vt:lpstr>
      <vt:lpstr>   Крылатые выражения:  «без сучка, без задоринки»,  «держать руку на пульсе», «есть ещё порох в пороховницах», «из кожи вон лезть», «воды не замутит», «ушки на макушке», «быстрее, выше, сильнее», «знает толк» </vt:lpstr>
      <vt:lpstr> Крылатые выражения:  «не ударить лицом в грязь», «браться за ум», « пораскинуть мозгами», «как белка в колесе», «быть в форме», «держать планку», «нос по ветру держать»</vt:lpstr>
      <vt:lpstr> Крылатые выражения:  «втирать очки», «играть в бирюльки», «изобретать велосипед», «тараканы в голове», «со скрипом», «притягивать за уши», «как баран на новые ворота», «краем глаза», «зарыть талант в землю»</vt:lpstr>
      <vt:lpstr>  Крылатые выражения:  «каша в голове», ни в зуб ногой», «ни сном, ни духом», «бросать слова на ветер», «ни то, ни сё», «профессор кислых щей», «еле-еле душа в теле», «с грехом пополам», «А вы, друзья, как не садитесь, всё в музыканты не годитесь!», «толочь воду в ступе»</vt:lpstr>
      <vt:lpstr>Наша гипотеза нашла своё подтверждение: при помощи крылатых выражений более ярко и образно можно оценить знания учащихся.  Мы соединили несоединимое!</vt:lpstr>
      <vt:lpstr>У нас всё получилось!</vt:lpstr>
      <vt:lpstr>Слайд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Marina</dc:creator>
  <cp:lastModifiedBy>Marina</cp:lastModifiedBy>
  <cp:revision>45</cp:revision>
  <dcterms:created xsi:type="dcterms:W3CDTF">2016-10-05T12:24:32Z</dcterms:created>
  <dcterms:modified xsi:type="dcterms:W3CDTF">2016-11-15T18:14:41Z</dcterms:modified>
</cp:coreProperties>
</file>